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314" r:id="rId4"/>
    <p:sldId id="315" r:id="rId5"/>
    <p:sldId id="316" r:id="rId6"/>
    <p:sldId id="317" r:id="rId7"/>
    <p:sldId id="318" r:id="rId8"/>
    <p:sldId id="319" r:id="rId9"/>
    <p:sldId id="320" r:id="rId10"/>
    <p:sldId id="321" r:id="rId11"/>
    <p:sldId id="322" r:id="rId12"/>
    <p:sldId id="323" r:id="rId13"/>
    <p:sldId id="324" r:id="rId14"/>
    <p:sldId id="333" r:id="rId15"/>
    <p:sldId id="334" r:id="rId16"/>
    <p:sldId id="335" r:id="rId17"/>
    <p:sldId id="336" r:id="rId18"/>
    <p:sldId id="337" r:id="rId19"/>
    <p:sldId id="338" r:id="rId20"/>
    <p:sldId id="341" r:id="rId21"/>
    <p:sldId id="342" r:id="rId22"/>
    <p:sldId id="349" r:id="rId23"/>
    <p:sldId id="350" r:id="rId24"/>
    <p:sldId id="351" r:id="rId25"/>
    <p:sldId id="354" r:id="rId26"/>
    <p:sldId id="355" r:id="rId27"/>
    <p:sldId id="356" r:id="rId28"/>
    <p:sldId id="357" r:id="rId29"/>
    <p:sldId id="364" r:id="rId30"/>
  </p:sldIdLst>
  <p:sldSz cx="9144000" cy="6858000" type="screen4x3"/>
  <p:notesSz cx="7102475" cy="10234613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0" d="100"/>
          <a:sy n="70" d="100"/>
        </p:scale>
        <p:origin x="-3294" y="-108"/>
      </p:cViewPr>
      <p:guideLst>
        <p:guide orient="horz" pos="3224"/>
        <p:guide pos="2237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8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6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00431DB3-A812-4B92-9809-A43459D43625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D7225AEE-C524-492E-B239-687B62E2A326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282018164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0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/>
          <a:lstStyle>
            <a:lvl1pPr algn="r">
              <a:defRPr sz="1300"/>
            </a:lvl1pPr>
          </a:lstStyle>
          <a:p>
            <a:fld id="{B98B1E6F-2D73-44C7-9659-AEDB504DD52F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66" tIns="49533" rIns="99066" bIns="49533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61441"/>
            <a:ext cx="5681980" cy="4605576"/>
          </a:xfrm>
          <a:prstGeom prst="rect">
            <a:avLst/>
          </a:prstGeom>
        </p:spPr>
        <p:txBody>
          <a:bodyPr vert="horz" lIns="99066" tIns="49533" rIns="99066" bIns="49533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l">
              <a:defRPr sz="13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6"/>
            <a:ext cx="3077739" cy="511731"/>
          </a:xfrm>
          <a:prstGeom prst="rect">
            <a:avLst/>
          </a:prstGeom>
        </p:spPr>
        <p:txBody>
          <a:bodyPr vert="horz" lIns="99066" tIns="49533" rIns="99066" bIns="49533" rtlCol="0" anchor="b"/>
          <a:lstStyle>
            <a:lvl1pPr algn="r">
              <a:defRPr sz="1300"/>
            </a:lvl1pPr>
          </a:lstStyle>
          <a:p>
            <a:fld id="{B4E87908-EE1D-4821-9E9B-5C5CB1ED85C3}" type="slidenum">
              <a:rPr lang="th-TH" smtClean="0"/>
              <a:pPr/>
              <a:t>‹#›</a:t>
            </a:fld>
            <a:endParaRPr lang="th-TH"/>
          </a:p>
        </p:txBody>
      </p:sp>
    </p:spTree>
    <p:extLst>
      <p:ext uri="{BB962C8B-B14F-4D97-AF65-F5344CB8AC3E}">
        <p14:creationId xmlns="" xmlns:p14="http://schemas.microsoft.com/office/powerpoint/2010/main" val="3013841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1312912" y="359898"/>
            <a:ext cx="7579568" cy="1472184"/>
          </a:xfrm>
        </p:spPr>
        <p:txBody>
          <a:bodyPr anchor="b">
            <a:noAutofit/>
          </a:bodyPr>
          <a:lstStyle>
            <a:lvl1pPr algn="ctr">
              <a:defRPr sz="4800"/>
            </a:lvl1pPr>
            <a:extLst/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2" name="Subtitle 21"/>
          <p:cNvSpPr>
            <a:spLocks noGrp="1"/>
          </p:cNvSpPr>
          <p:nvPr>
            <p:ph type="subTitle" idx="1"/>
          </p:nvPr>
        </p:nvSpPr>
        <p:spPr>
          <a:xfrm>
            <a:off x="1432560" y="2967304"/>
            <a:ext cx="7406640" cy="965752"/>
          </a:xfrm>
        </p:spPr>
        <p:txBody>
          <a:bodyPr tIns="0"/>
          <a:lstStyle>
            <a:lvl1pPr marL="27432" indent="0" algn="ctr">
              <a:buNone/>
              <a:defRPr sz="2600">
                <a:solidFill>
                  <a:srgbClr val="660066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Oval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660066"/>
                </a:solidFill>
              </a:defRPr>
            </a:lvl1pPr>
            <a:extLst/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Oval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1" name="Picture 10" descr="boe-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201608" y="6208608"/>
            <a:ext cx="574288" cy="5742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5">
                    <a:lumMod val="50000"/>
                  </a:schemeClr>
                </a:solidFill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9" name="Flowchart: Proc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owchart: Proc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Oval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Donut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8EC3B66-1E8D-4D42-B0B6-77E515906BA9}" type="datetimeFigureOut">
              <a:rPr lang="th-TH" smtClean="0"/>
              <a:pPr/>
              <a:t>22/08/58</a:t>
            </a:fld>
            <a:endParaRPr lang="th-TH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th-TH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accent5">
                    <a:lumMod val="50000"/>
                  </a:schemeClr>
                </a:solidFill>
                <a:effectLst/>
              </a:defRPr>
            </a:lvl1pPr>
            <a:extLst/>
          </a:lstStyle>
          <a:p>
            <a:fld id="{96062D49-1C8A-457E-A9BD-67C6CD2CFA14}" type="slidenum">
              <a:rPr lang="th-TH" smtClean="0"/>
              <a:pPr/>
              <a:t>‹#›</a:t>
            </a:fld>
            <a:endParaRPr lang="th-TH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pic>
        <p:nvPicPr>
          <p:cNvPr id="13" name="Picture 12" descr="boe-logo.pn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201608" y="6208608"/>
            <a:ext cx="574288" cy="5742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7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8.vml"/><Relationship Id="rId4" Type="http://schemas.openxmlformats.org/officeDocument/2006/relationships/oleObject" Target="../embeddings/oleObject11.bin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h-TH" dirty="0" smtClean="0"/>
              <a:t>รูปแบบการศึกษาทางระบาดวิทยา</a:t>
            </a:r>
            <a:endParaRPr lang="th-TH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th-TH" b="1" dirty="0" smtClean="0"/>
              <a:t>น.พ.ยงเจือ เหล่าศิริถาวร</a:t>
            </a:r>
          </a:p>
          <a:p>
            <a:pPr algn="ctr"/>
            <a:r>
              <a:rPr lang="th-TH" dirty="0" smtClean="0"/>
              <a:t>สำนักระบาดวิทยา กรมควบคุมโรค กระทรวงสาธารณสุข</a:t>
            </a:r>
            <a:endParaRPr lang="th-TH" dirty="0"/>
          </a:p>
        </p:txBody>
      </p:sp>
      <p:pic>
        <p:nvPicPr>
          <p:cNvPr id="4" name="Picture 4" descr="bs02064_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85856" y="5155896"/>
            <a:ext cx="1230560" cy="1225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05A52-2140-4E35-B1E8-88DD78F5DCD5}" type="slidenum">
              <a:rPr lang="en-US"/>
              <a:pPr/>
              <a:t>10</a:t>
            </a:fld>
            <a:endParaRPr lang="en-US"/>
          </a:p>
        </p:txBody>
      </p:sp>
      <p:sp>
        <p:nvSpPr>
          <p:cNvPr id="1331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043608" y="609600"/>
            <a:ext cx="7719392" cy="1143000"/>
          </a:xfrm>
        </p:spPr>
        <p:txBody>
          <a:bodyPr>
            <a:normAutofit fontScale="90000"/>
          </a:bodyPr>
          <a:lstStyle/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การศึกษาเชิงสังเกต</a:t>
            </a:r>
            <a:r>
              <a:rPr lang="en-US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dirty="0">
                <a:cs typeface="Times New Roman" pitchFamily="18" charset="0"/>
              </a:rPr>
              <a:t>(observational study)</a:t>
            </a:r>
            <a:r>
              <a:rPr lang="en-US" dirty="0"/>
              <a:t> </a:t>
            </a:r>
            <a:endParaRPr lang="th-TH" dirty="0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1043608" y="1981200"/>
            <a:ext cx="7414592" cy="3276600"/>
          </a:xfrm>
        </p:spPr>
        <p:txBody>
          <a:bodyPr/>
          <a:lstStyle/>
          <a:p>
            <a:pPr>
              <a:lnSpc>
                <a:spcPct val="130000"/>
              </a:lnSpc>
              <a:buFontTx/>
              <a:buNone/>
            </a:pPr>
            <a:r>
              <a:rPr lang="th-TH" dirty="0">
                <a:latin typeface="Times New Roman" pitchFamily="18" charset="0"/>
                <a:cs typeface="CordiaUPC" pitchFamily="34" charset="-34"/>
              </a:rPr>
              <a:t>		การศึกษาเชิงสังเกตนั้น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ผู้ศึกษา 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CordiaUPC" pitchFamily="34" charset="-34"/>
              </a:rPr>
              <a:t>“</a:t>
            </a:r>
            <a:r>
              <a:rPr lang="th-TH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ไม่ได้เป็นผู้กำหนด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exposure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”</a:t>
            </a:r>
            <a:r>
              <a:rPr lang="en-US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ให้แก่ประชากรที่ศึกษา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เพียงแต่ติดตามสังเกตรวบรวมข้อมูล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exposure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ที่มีอยู่แล้วในประชากรศึกษาไปอธิบายร่วมกับการเกิดโรค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th-TH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32EA4B-D286-4E26-B87C-ACE03781CD81}" type="slidenum">
              <a:rPr lang="en-US"/>
              <a:pPr/>
              <a:t>11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609600"/>
            <a:ext cx="7499176" cy="1143000"/>
          </a:xfrm>
        </p:spPr>
        <p:txBody>
          <a:bodyPr>
            <a:normAutofit fontScale="90000"/>
          </a:bodyPr>
          <a:lstStyle/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การศึกษาเชิงสังเกต</a:t>
            </a:r>
            <a:r>
              <a:rPr lang="en-US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dirty="0">
                <a:cs typeface="Times New Roman" pitchFamily="18" charset="0"/>
              </a:rPr>
              <a:t>(observational study)</a:t>
            </a:r>
            <a:endParaRPr lang="th-TH" dirty="0">
              <a:cs typeface="Times New Roman" pitchFamily="18" charset="0"/>
            </a:endParaRPr>
          </a:p>
        </p:txBody>
      </p:sp>
      <p:graphicFrame>
        <p:nvGraphicFramePr>
          <p:cNvPr id="72704" name="Object 1024"/>
          <p:cNvGraphicFramePr>
            <a:graphicFrameLocks noChangeAspect="1"/>
          </p:cNvGraphicFramePr>
          <p:nvPr/>
        </p:nvGraphicFramePr>
        <p:xfrm>
          <a:off x="1403648" y="2420888"/>
          <a:ext cx="794501" cy="1410345"/>
        </p:xfrm>
        <a:graphic>
          <a:graphicData uri="http://schemas.openxmlformats.org/presentationml/2006/ole">
            <p:oleObj spid="_x0000_s9223" name="Image" r:id="rId3" imgW="1664666" imgH="2960819" progId="">
              <p:embed/>
            </p:oleObj>
          </a:graphicData>
        </a:graphic>
      </p:graphicFrame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1984375" y="3916363"/>
            <a:ext cx="6657975" cy="1235075"/>
            <a:chOff x="1250" y="2467"/>
            <a:chExt cx="4194" cy="778"/>
          </a:xfrm>
        </p:grpSpPr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1250" y="2592"/>
              <a:ext cx="4194" cy="480"/>
              <a:chOff x="1250" y="2880"/>
              <a:chExt cx="4194" cy="480"/>
            </a:xfrm>
          </p:grpSpPr>
          <p:sp>
            <p:nvSpPr>
              <p:cNvPr id="12291" name="Oval 3"/>
              <p:cNvSpPr>
                <a:spLocks noChangeArrowheads="1"/>
              </p:cNvSpPr>
              <p:nvPr/>
            </p:nvSpPr>
            <p:spPr bwMode="auto">
              <a:xfrm>
                <a:off x="1250" y="2880"/>
                <a:ext cx="1296" cy="480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b="1" dirty="0">
                    <a:solidFill>
                      <a:srgbClr val="7030A0"/>
                    </a:solidFill>
                  </a:rPr>
                  <a:t>Exposure</a:t>
                </a:r>
              </a:p>
            </p:txBody>
          </p:sp>
          <p:sp>
            <p:nvSpPr>
              <p:cNvPr id="12292" name="Oval 4"/>
              <p:cNvSpPr>
                <a:spLocks noChangeArrowheads="1"/>
              </p:cNvSpPr>
              <p:nvPr/>
            </p:nvSpPr>
            <p:spPr bwMode="auto">
              <a:xfrm>
                <a:off x="4148" y="2880"/>
                <a:ext cx="1296" cy="480"/>
              </a:xfrm>
              <a:prstGeom prst="ellipse">
                <a:avLst/>
              </a:prstGeom>
              <a:solidFill>
                <a:srgbClr val="FFFF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en-US" b="1"/>
                  <a:t>Outcome</a:t>
                </a:r>
              </a:p>
            </p:txBody>
          </p:sp>
          <p:sp>
            <p:nvSpPr>
              <p:cNvPr id="12296" name="Line 8"/>
              <p:cNvSpPr>
                <a:spLocks noChangeShapeType="1"/>
              </p:cNvSpPr>
              <p:nvPr/>
            </p:nvSpPr>
            <p:spPr bwMode="auto">
              <a:xfrm>
                <a:off x="2592" y="3120"/>
                <a:ext cx="1488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 type="triangle" w="med" len="med"/>
                <a:tailEnd type="triangle" w="med" len="med"/>
              </a:ln>
              <a:effectLst/>
            </p:spPr>
            <p:txBody>
              <a:bodyPr/>
              <a:lstStyle/>
              <a:p>
                <a:endParaRPr lang="th-TH"/>
              </a:p>
            </p:txBody>
          </p:sp>
        </p:grpSp>
        <p:sp>
          <p:nvSpPr>
            <p:cNvPr id="12298" name="Text Box 10"/>
            <p:cNvSpPr txBox="1">
              <a:spLocks noChangeArrowheads="1"/>
            </p:cNvSpPr>
            <p:nvPr/>
          </p:nvSpPr>
          <p:spPr bwMode="auto">
            <a:xfrm>
              <a:off x="2832" y="2467"/>
              <a:ext cx="1008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200" b="1">
                  <a:solidFill>
                    <a:schemeClr val="bg1"/>
                  </a:solidFill>
                  <a:latin typeface="Angsana New" pitchFamily="18" charset="-34"/>
                </a:rPr>
                <a:t>การกระจาย</a:t>
              </a:r>
            </a:p>
          </p:txBody>
        </p:sp>
        <p:sp>
          <p:nvSpPr>
            <p:cNvPr id="12299" name="Text Box 11"/>
            <p:cNvSpPr txBox="1">
              <a:spLocks noChangeArrowheads="1"/>
            </p:cNvSpPr>
            <p:nvPr/>
          </p:nvSpPr>
          <p:spPr bwMode="auto">
            <a:xfrm>
              <a:off x="2793" y="2880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200" b="1">
                  <a:solidFill>
                    <a:schemeClr val="bg1"/>
                  </a:solidFill>
                  <a:latin typeface="Angsana New" pitchFamily="18" charset="-34"/>
                </a:rPr>
                <a:t>ความสัมพันธ์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BA47-610A-478D-9529-7EA42558B016}" type="slidenum">
              <a:rPr lang="en-US"/>
              <a:pPr/>
              <a:t>12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การศึกษาระบาดวิทยาเชิงพรรณนา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01824" y="1828800"/>
            <a:ext cx="8062664" cy="4572000"/>
          </a:xfrm>
        </p:spPr>
        <p:txBody>
          <a:bodyPr/>
          <a:lstStyle/>
          <a:p>
            <a:pPr algn="thaiDist">
              <a:lnSpc>
                <a:spcPct val="110000"/>
              </a:lnSpc>
              <a:buFontTx/>
              <a:buNone/>
            </a:pPr>
            <a:r>
              <a:rPr lang="th-TH" dirty="0"/>
              <a:t>		อธิบายการเกิดโรคในประชากรหรือกลุ่มศึกษาที่สนใจว่าเกิดโรคอะไรขึ้น</a:t>
            </a:r>
            <a:r>
              <a:rPr lang="en-US" dirty="0"/>
              <a:t> </a:t>
            </a:r>
            <a:r>
              <a:rPr lang="th-TH" dirty="0"/>
              <a:t>เกิดกับใคร</a:t>
            </a:r>
            <a:r>
              <a:rPr lang="en-US" dirty="0"/>
              <a:t> </a:t>
            </a:r>
            <a:r>
              <a:rPr lang="th-TH" dirty="0"/>
              <a:t>เกิดที่ไหน</a:t>
            </a:r>
            <a:r>
              <a:rPr lang="en-US" dirty="0"/>
              <a:t> </a:t>
            </a:r>
            <a:r>
              <a:rPr lang="th-TH" dirty="0"/>
              <a:t>เกิดเมื่อไร</a:t>
            </a:r>
            <a:r>
              <a:rPr lang="en-US" dirty="0"/>
              <a:t> </a:t>
            </a:r>
            <a:r>
              <a:rPr lang="th-TH" dirty="0"/>
              <a:t>และมากน้อยเพียงใด</a:t>
            </a:r>
            <a:r>
              <a:rPr lang="en-US" dirty="0"/>
              <a:t> </a:t>
            </a:r>
            <a:r>
              <a:rPr lang="th-TH" dirty="0"/>
              <a:t>การศึกษาแบบนี้มักเกี่ยวข้องกับอุบัติการณ์</a:t>
            </a:r>
            <a:r>
              <a:rPr lang="en-US" dirty="0">
                <a:cs typeface="Times New Roman" pitchFamily="18" charset="0"/>
              </a:rPr>
              <a:t>(incidence) </a:t>
            </a:r>
            <a:r>
              <a:rPr lang="th-TH" dirty="0"/>
              <a:t>ความชุก</a:t>
            </a:r>
            <a:r>
              <a:rPr lang="en-US" dirty="0">
                <a:cs typeface="Times New Roman" pitchFamily="18" charset="0"/>
              </a:rPr>
              <a:t>(prevalence) </a:t>
            </a:r>
            <a:r>
              <a:rPr lang="th-TH" dirty="0"/>
              <a:t>และอัตราตาย</a:t>
            </a:r>
            <a:r>
              <a:rPr lang="en-US" dirty="0">
                <a:cs typeface="Times New Roman" pitchFamily="18" charset="0"/>
              </a:rPr>
              <a:t> (mortality rate) </a:t>
            </a:r>
            <a:r>
              <a:rPr lang="th-TH" dirty="0"/>
              <a:t>และอธิบายถึงการกระจายของโรคว่าเกิดขึ้นในสถานที่</a:t>
            </a:r>
            <a:r>
              <a:rPr lang="en-US" dirty="0">
                <a:cs typeface="Times New Roman" pitchFamily="18" charset="0"/>
              </a:rPr>
              <a:t>(place) </a:t>
            </a:r>
            <a:r>
              <a:rPr lang="en-US" dirty="0"/>
              <a:t> </a:t>
            </a:r>
            <a:r>
              <a:rPr lang="th-TH" dirty="0"/>
              <a:t>กลุ่มประชากร</a:t>
            </a:r>
            <a:r>
              <a:rPr lang="en-US" dirty="0">
                <a:cs typeface="Times New Roman" pitchFamily="18" charset="0"/>
              </a:rPr>
              <a:t>(person) </a:t>
            </a:r>
            <a:r>
              <a:rPr lang="th-TH" dirty="0"/>
              <a:t>และเวลาใด</a:t>
            </a:r>
            <a:r>
              <a:rPr lang="en-US" dirty="0">
                <a:cs typeface="Times New Roman" pitchFamily="18" charset="0"/>
              </a:rPr>
              <a:t>(time)</a:t>
            </a:r>
            <a:r>
              <a:rPr lang="th-TH" dirty="0"/>
              <a:t> </a:t>
            </a:r>
            <a:r>
              <a:rPr lang="th-TH" b="1" dirty="0">
                <a:solidFill>
                  <a:srgbClr val="002060"/>
                </a:solidFill>
              </a:rPr>
              <a:t>โดยไม่มีกลุ่มเปรียบเทียบหรือกลุ่มควบคุม</a:t>
            </a:r>
            <a:r>
              <a:rPr lang="en-US" b="1" dirty="0">
                <a:solidFill>
                  <a:srgbClr val="002060"/>
                </a:solidFill>
                <a:cs typeface="Times New Roman" pitchFamily="18" charset="0"/>
              </a:rPr>
              <a:t>(control group)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endParaRPr lang="th-TH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9B22E-BD34-46AA-B590-64466FB94FD5}" type="slidenum">
              <a:rPr lang="en-US"/>
              <a:pPr/>
              <a:t>13</a:t>
            </a:fld>
            <a:endParaRPr lang="en-US"/>
          </a:p>
        </p:txBody>
      </p:sp>
      <p:sp>
        <p:nvSpPr>
          <p:cNvPr id="20515" name="Rectangle 35"/>
          <p:cNvSpPr>
            <a:spLocks noGrp="1" noChangeArrowheads="1"/>
          </p:cNvSpPr>
          <p:nvPr>
            <p:ph type="title"/>
          </p:nvPr>
        </p:nvSpPr>
        <p:spPr>
          <a:xfrm>
            <a:off x="1187624" y="152400"/>
            <a:ext cx="7270576" cy="1143000"/>
          </a:xfrm>
        </p:spPr>
        <p:txBody>
          <a:bodyPr/>
          <a:lstStyle/>
          <a:p>
            <a:r>
              <a:rPr lang="th-TH" dirty="0"/>
              <a:t>การศึกษาระบาดวิทยาเชิงพรรณนา</a:t>
            </a:r>
          </a:p>
        </p:txBody>
      </p:sp>
      <p:sp>
        <p:nvSpPr>
          <p:cNvPr id="20500" name="Line 20"/>
          <p:cNvSpPr>
            <a:spLocks noChangeShapeType="1"/>
          </p:cNvSpPr>
          <p:nvPr/>
        </p:nvSpPr>
        <p:spPr bwMode="auto">
          <a:xfrm>
            <a:off x="1178468" y="4019120"/>
            <a:ext cx="7889332" cy="0"/>
          </a:xfrm>
          <a:prstGeom prst="line">
            <a:avLst/>
          </a:prstGeom>
          <a:noFill/>
          <a:ln w="38100">
            <a:solidFill>
              <a:schemeClr val="tx1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20501" name="AutoShape 21"/>
          <p:cNvSpPr>
            <a:spLocks noChangeArrowheads="1"/>
          </p:cNvSpPr>
          <p:nvPr/>
        </p:nvSpPr>
        <p:spPr bwMode="auto">
          <a:xfrm>
            <a:off x="1583049" y="2373364"/>
            <a:ext cx="1888045" cy="71554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>
                <a:latin typeface="Angsana New" pitchFamily="18" charset="-34"/>
              </a:rPr>
              <a:t>กลุ่มเกิดโรค</a:t>
            </a:r>
          </a:p>
        </p:txBody>
      </p:sp>
      <p:sp>
        <p:nvSpPr>
          <p:cNvPr id="20502" name="AutoShape 22"/>
          <p:cNvSpPr>
            <a:spLocks noChangeArrowheads="1"/>
          </p:cNvSpPr>
          <p:nvPr/>
        </p:nvSpPr>
        <p:spPr bwMode="auto">
          <a:xfrm>
            <a:off x="1583049" y="5295177"/>
            <a:ext cx="1888045" cy="71554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>
                <a:latin typeface="Angsana New" pitchFamily="18" charset="-34"/>
              </a:rPr>
              <a:t>กลุ่มไม่เกิดโรค</a:t>
            </a:r>
          </a:p>
        </p:txBody>
      </p:sp>
      <p:sp>
        <p:nvSpPr>
          <p:cNvPr id="20503" name="Text Box 23"/>
          <p:cNvSpPr txBox="1">
            <a:spLocks noChangeArrowheads="1"/>
          </p:cNvSpPr>
          <p:nvPr/>
        </p:nvSpPr>
        <p:spPr bwMode="auto">
          <a:xfrm>
            <a:off x="1515619" y="1371600"/>
            <a:ext cx="141603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002060"/>
                </a:solidFill>
                <a:latin typeface="Angsana New" pitchFamily="18" charset="-34"/>
              </a:rPr>
              <a:t>กลุ่มศึกษา</a:t>
            </a:r>
          </a:p>
        </p:txBody>
      </p:sp>
      <p:sp>
        <p:nvSpPr>
          <p:cNvPr id="20504" name="Text Box 24"/>
          <p:cNvSpPr txBox="1">
            <a:spLocks noChangeArrowheads="1"/>
          </p:cNvSpPr>
          <p:nvPr/>
        </p:nvSpPr>
        <p:spPr bwMode="auto">
          <a:xfrm>
            <a:off x="1515619" y="4135396"/>
            <a:ext cx="222519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002060"/>
                </a:solidFill>
                <a:latin typeface="Angsana New" pitchFamily="18" charset="-34"/>
              </a:rPr>
              <a:t>กลุ่มเปรียบเทียบ</a:t>
            </a:r>
          </a:p>
        </p:txBody>
      </p:sp>
      <p:grpSp>
        <p:nvGrpSpPr>
          <p:cNvPr id="2" name="Group 27"/>
          <p:cNvGrpSpPr>
            <a:grpSpLocks/>
          </p:cNvGrpSpPr>
          <p:nvPr/>
        </p:nvGrpSpPr>
        <p:grpSpPr bwMode="auto">
          <a:xfrm>
            <a:off x="1515619" y="5080513"/>
            <a:ext cx="2022906" cy="1156799"/>
            <a:chOff x="336" y="2688"/>
            <a:chExt cx="1440" cy="776"/>
          </a:xfrm>
        </p:grpSpPr>
        <p:sp>
          <p:nvSpPr>
            <p:cNvPr id="20505" name="Line 25"/>
            <p:cNvSpPr>
              <a:spLocks noChangeShapeType="1"/>
            </p:cNvSpPr>
            <p:nvPr/>
          </p:nvSpPr>
          <p:spPr bwMode="auto">
            <a:xfrm>
              <a:off x="432" y="2688"/>
              <a:ext cx="1344" cy="7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000"/>
            </a:p>
          </p:txBody>
        </p:sp>
        <p:sp>
          <p:nvSpPr>
            <p:cNvPr id="20506" name="Line 26"/>
            <p:cNvSpPr>
              <a:spLocks noChangeShapeType="1"/>
            </p:cNvSpPr>
            <p:nvPr/>
          </p:nvSpPr>
          <p:spPr bwMode="auto">
            <a:xfrm flipV="1">
              <a:off x="336" y="2688"/>
              <a:ext cx="1344" cy="7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000"/>
            </a:p>
          </p:txBody>
        </p:sp>
      </p:grpSp>
      <p:sp>
        <p:nvSpPr>
          <p:cNvPr id="20508" name="Oval 28"/>
          <p:cNvSpPr>
            <a:spLocks noChangeArrowheads="1"/>
          </p:cNvSpPr>
          <p:nvPr/>
        </p:nvSpPr>
        <p:spPr bwMode="auto">
          <a:xfrm>
            <a:off x="5224279" y="1657818"/>
            <a:ext cx="2832068" cy="715546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solidFill>
                  <a:srgbClr val="7030A0"/>
                </a:solidFill>
                <a:latin typeface="Angsana New" pitchFamily="18" charset="-34"/>
              </a:rPr>
              <a:t>ขนาดของปัญหา</a:t>
            </a:r>
          </a:p>
        </p:txBody>
      </p:sp>
      <p:sp>
        <p:nvSpPr>
          <p:cNvPr id="20511" name="Line 31"/>
          <p:cNvSpPr>
            <a:spLocks noChangeShapeType="1"/>
          </p:cNvSpPr>
          <p:nvPr/>
        </p:nvSpPr>
        <p:spPr bwMode="auto">
          <a:xfrm flipV="1">
            <a:off x="3538525" y="2181061"/>
            <a:ext cx="1685754" cy="478521"/>
          </a:xfrm>
          <a:prstGeom prst="line">
            <a:avLst/>
          </a:prstGeom>
          <a:noFill/>
          <a:ln w="38100">
            <a:solidFill>
              <a:schemeClr val="accent5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20509" name="Oval 29"/>
          <p:cNvSpPr>
            <a:spLocks noChangeArrowheads="1"/>
          </p:cNvSpPr>
          <p:nvPr/>
        </p:nvSpPr>
        <p:spPr bwMode="auto">
          <a:xfrm>
            <a:off x="5224280" y="3017355"/>
            <a:ext cx="3438939" cy="715546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solidFill>
                  <a:srgbClr val="7030A0"/>
                </a:solidFill>
                <a:latin typeface="Angsana New" pitchFamily="18" charset="-34"/>
              </a:rPr>
              <a:t>การกระจาย บุคคล สถานที่ เวลา</a:t>
            </a:r>
          </a:p>
        </p:txBody>
      </p:sp>
      <p:sp>
        <p:nvSpPr>
          <p:cNvPr id="20512" name="Line 32"/>
          <p:cNvSpPr>
            <a:spLocks noChangeShapeType="1"/>
          </p:cNvSpPr>
          <p:nvPr/>
        </p:nvSpPr>
        <p:spPr bwMode="auto">
          <a:xfrm>
            <a:off x="3532906" y="2854867"/>
            <a:ext cx="1618324" cy="460632"/>
          </a:xfrm>
          <a:prstGeom prst="line">
            <a:avLst/>
          </a:prstGeom>
          <a:noFill/>
          <a:ln w="38100">
            <a:solidFill>
              <a:schemeClr val="accent5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th-TH" sz="2000"/>
          </a:p>
        </p:txBody>
      </p:sp>
      <p:graphicFrame>
        <p:nvGraphicFramePr>
          <p:cNvPr id="73728" name="Object 1024"/>
          <p:cNvGraphicFramePr>
            <a:graphicFrameLocks noChangeAspect="1"/>
          </p:cNvGraphicFramePr>
          <p:nvPr/>
        </p:nvGraphicFramePr>
        <p:xfrm>
          <a:off x="1043608" y="1872482"/>
          <a:ext cx="494488" cy="930210"/>
        </p:xfrm>
        <a:graphic>
          <a:graphicData uri="http://schemas.openxmlformats.org/presentationml/2006/ole">
            <p:oleObj spid="_x0000_s10247" name="Image" r:id="rId3" imgW="1664666" imgH="296081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D9BA4C-88EB-424F-8A33-C2D1D711F35B}" type="slidenum">
              <a:rPr lang="en-US"/>
              <a:pPr/>
              <a:t>14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การศึกษาระบาดวิทยาเชิงวิเคราะห์</a:t>
            </a:r>
            <a:r>
              <a:rPr lang="en-US" sz="4800"/>
              <a:t> </a:t>
            </a:r>
            <a:endParaRPr lang="th-TH" sz="4800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thaiDist">
              <a:buFontTx/>
              <a:buNone/>
            </a:pPr>
            <a:r>
              <a:rPr lang="th-TH" dirty="0"/>
              <a:t>		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เป็นการวิเคราะห์เพื่อหาความสัมพันธ์ระหว่างการเกิดโรค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กับปัจจัยที่สงสัยว่าจะเป็นสาเหตุของโรคนั้นๆ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เพื่อที่จะตอบปัญหาว่า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โรคนั้นๆเกิดจากสาเหตุอะไร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โด</a:t>
            </a:r>
            <a:r>
              <a:rPr lang="th-TH" dirty="0" smtClean="0">
                <a:latin typeface="Times New Roman" pitchFamily="18" charset="0"/>
                <a:cs typeface="CordiaUPC" pitchFamily="34" charset="-34"/>
              </a:rPr>
              <a:t>ยมีกลุ่มตัวอย่างอย่างน้อยสองกลุ่ม เพื่อเปรียบเทียบว่าความสัมพันธ์ระหว่างปัจจจัยและโรคในแต่ละกลุ่มแตกต่าง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กันอย่างไร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ข้อแตกต่างจากการศึกษาระบาดวิทยาเชิงพรรณนาคือการศึกษาชนิดนี้ต้องมี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“</a:t>
            </a:r>
            <a:r>
              <a:rPr lang="th-TH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กลุ่มเปรียบเทียบ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”</a:t>
            </a:r>
            <a:r>
              <a:rPr lang="en-US" b="1" dirty="0">
                <a:solidFill>
                  <a:srgbClr val="002060"/>
                </a:solidFill>
              </a:rPr>
              <a:t> </a:t>
            </a:r>
            <a:endParaRPr lang="th-TH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8284C-5C16-4B4C-A575-390EFDD4C3C9}" type="slidenum">
              <a:rPr lang="en-US"/>
              <a:pPr/>
              <a:t>15</a:t>
            </a:fld>
            <a:endParaRPr lang="en-US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การศึกษาระบาดวิทยาเชิงวิเคราะห์</a:t>
            </a:r>
            <a:r>
              <a:rPr lang="en-US" sz="4800"/>
              <a:t> </a:t>
            </a:r>
            <a:r>
              <a:rPr lang="th-TH" sz="3200"/>
              <a:t>(ต่อ)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981200"/>
            <a:ext cx="7651576" cy="4419600"/>
          </a:xfrm>
        </p:spPr>
        <p:txBody>
          <a:bodyPr/>
          <a:lstStyle/>
          <a:p>
            <a:r>
              <a:rPr lang="th-TH" sz="3200" dirty="0">
                <a:latin typeface="Times New Roman" pitchFamily="18" charset="0"/>
                <a:cs typeface="CordiaUPC" pitchFamily="34" charset="-34"/>
              </a:rPr>
              <a:t>มีการตั้ง</a:t>
            </a:r>
            <a:r>
              <a:rPr lang="th-TH" sz="3200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สมมุติฐาน</a:t>
            </a:r>
          </a:p>
          <a:p>
            <a:r>
              <a:rPr lang="th-TH" sz="3200" dirty="0">
                <a:latin typeface="Times New Roman" pitchFamily="18" charset="0"/>
                <a:cs typeface="CordiaUPC" pitchFamily="34" charset="-34"/>
              </a:rPr>
              <a:t>มีการจัดกลุ่มประชากรเพื่อ</a:t>
            </a:r>
            <a:r>
              <a:rPr lang="th-TH" sz="3200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เปรียบเทียบ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การเกิดโรคในกลุ่มที่มี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ปัจจัย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กับการเกิดโรคในกลุ่มที่ไม่มี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ปัจจัย</a:t>
            </a:r>
            <a:endParaRPr lang="th-TH" sz="3200" dirty="0">
              <a:latin typeface="Times New Roman" pitchFamily="18" charset="0"/>
              <a:cs typeface="CordiaUPC" pitchFamily="34" charset="-34"/>
            </a:endParaRPr>
          </a:p>
          <a:p>
            <a:r>
              <a:rPr lang="th-TH" sz="3200" dirty="0">
                <a:latin typeface="Times New Roman" pitchFamily="18" charset="0"/>
                <a:cs typeface="CordiaUPC" pitchFamily="34" charset="-34"/>
              </a:rPr>
              <a:t>ผลการศึกษา ประกอบด้วย</a:t>
            </a:r>
            <a:r>
              <a:rPr lang="th-TH" sz="3200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ขนาด</a:t>
            </a:r>
            <a:r>
              <a:rPr lang="th-TH" sz="2400" dirty="0">
                <a:latin typeface="Times New Roman" pitchFamily="18" charset="0"/>
                <a:cs typeface="CordiaUPC" pitchFamily="34" charset="-34"/>
              </a:rPr>
              <a:t>(magnitude of effect/point estimation)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 และ</a:t>
            </a:r>
            <a:r>
              <a:rPr lang="th-TH" sz="3200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ความแม่นยำในการวัด</a:t>
            </a:r>
            <a:r>
              <a:rPr lang="th-TH" sz="2400" dirty="0">
                <a:latin typeface="Times New Roman" pitchFamily="18" charset="0"/>
                <a:cs typeface="CordiaUPC" pitchFamily="34" charset="-34"/>
              </a:rPr>
              <a:t>(precision/interval estimation</a:t>
            </a:r>
            <a:r>
              <a:rPr lang="en-US" sz="2400" dirty="0">
                <a:latin typeface="Times New Roman" pitchFamily="18" charset="0"/>
                <a:cs typeface="CordiaUPC" pitchFamily="34" charset="-34"/>
              </a:rPr>
              <a:t>/statistical significance</a:t>
            </a:r>
            <a:r>
              <a:rPr lang="th-TH" sz="2400" dirty="0">
                <a:latin typeface="Times New Roman" pitchFamily="18" charset="0"/>
                <a:cs typeface="CordiaUPC" pitchFamily="34" charset="-34"/>
              </a:rPr>
              <a:t>)</a:t>
            </a:r>
            <a:r>
              <a:rPr lang="th-TH" sz="2800" dirty="0">
                <a:latin typeface="Times New Roman" pitchFamily="18" charset="0"/>
                <a:cs typeface="CordiaUPC" pitchFamily="34" charset="-34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ใช้ในการประมาณค่าที่ต้องการ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วัดในประชากรเป้าหมาย</a:t>
            </a:r>
            <a:endParaRPr lang="th-TH" sz="2800" dirty="0">
              <a:latin typeface="Times New Roman" pitchFamily="18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71716D-BEAA-4607-9FF0-CF33CC6EE4CC}" type="slidenum">
              <a:rPr lang="en-US"/>
              <a:pPr/>
              <a:t>16</a:t>
            </a:fld>
            <a:endParaRPr lang="en-US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การศึกษาระบาดวิทยาเชิงวิเคราะห์</a:t>
            </a:r>
            <a:r>
              <a:rPr lang="en-US"/>
              <a:t> </a:t>
            </a:r>
            <a:r>
              <a:rPr lang="th-TH" sz="3200"/>
              <a:t>(ต่อ)</a:t>
            </a:r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4400" dirty="0">
                <a:cs typeface="Times New Roman" pitchFamily="18" charset="0"/>
              </a:rPr>
              <a:t>Cohort study</a:t>
            </a:r>
            <a:r>
              <a:rPr lang="en-US" sz="4400" dirty="0"/>
              <a:t> </a:t>
            </a:r>
          </a:p>
          <a:p>
            <a:r>
              <a:rPr lang="en-US" sz="4400" dirty="0">
                <a:cs typeface="Times New Roman" pitchFamily="18" charset="0"/>
              </a:rPr>
              <a:t>Case-control study</a:t>
            </a:r>
            <a:r>
              <a:rPr lang="en-US" sz="4400" dirty="0"/>
              <a:t> </a:t>
            </a:r>
          </a:p>
          <a:p>
            <a:r>
              <a:rPr lang="en-US" sz="4400" dirty="0">
                <a:cs typeface="Times New Roman" pitchFamily="18" charset="0"/>
              </a:rPr>
              <a:t>Cross-sectional analytic study</a:t>
            </a:r>
            <a:r>
              <a:rPr lang="en-US" sz="4400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683C8-2984-4169-998F-92DEF014EB66}" type="slidenum">
              <a:rPr lang="en-US"/>
              <a:pPr/>
              <a:t>17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Cohort study 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981200"/>
            <a:ext cx="7342584" cy="4419600"/>
          </a:xfrm>
        </p:spPr>
        <p:txBody>
          <a:bodyPr/>
          <a:lstStyle/>
          <a:p>
            <a:r>
              <a:rPr lang="th-TH" dirty="0"/>
              <a:t>ศึกษาและทดสอบความสัมพันธ์ระหว่างปัจจัยที่คาดว่าจะเป็นสาเหตุของโรค และการเกิดโรค</a:t>
            </a:r>
          </a:p>
          <a:p>
            <a:r>
              <a:rPr lang="th-TH" b="1" dirty="0">
                <a:solidFill>
                  <a:srgbClr val="002060"/>
                </a:solidFill>
              </a:rPr>
              <a:t>สังเกตกลุ่มคนที่มีปัจจัยและกลุ่มที่ไม่มี</a:t>
            </a:r>
            <a:r>
              <a:rPr lang="th-TH" b="1" dirty="0" smtClean="0">
                <a:solidFill>
                  <a:srgbClr val="002060"/>
                </a:solidFill>
              </a:rPr>
              <a:t>ปัจจัย</a:t>
            </a:r>
            <a:r>
              <a:rPr lang="th-TH" dirty="0" smtClean="0"/>
              <a:t> ซึ่ง</a:t>
            </a:r>
            <a:r>
              <a:rPr lang="th-TH" dirty="0"/>
              <a:t>ในขณะนั้นยังไม่ได้เป็นโรคที่ต้องการศึกษา</a:t>
            </a:r>
          </a:p>
          <a:p>
            <a:r>
              <a:rPr lang="th-TH" b="1" dirty="0">
                <a:solidFill>
                  <a:srgbClr val="002060"/>
                </a:solidFill>
              </a:rPr>
              <a:t>ติดตามไปเป็นระยะเวลาหนึ่ง </a:t>
            </a:r>
            <a:r>
              <a:rPr lang="th-TH" dirty="0"/>
              <a:t>เพื่อดูว่า </a:t>
            </a:r>
            <a:r>
              <a:rPr lang="en-US" b="1" dirty="0">
                <a:solidFill>
                  <a:srgbClr val="002060"/>
                </a:solidFill>
              </a:rPr>
              <a:t>“</a:t>
            </a:r>
            <a:r>
              <a:rPr lang="th-TH" b="1" dirty="0">
                <a:solidFill>
                  <a:srgbClr val="002060"/>
                </a:solidFill>
              </a:rPr>
              <a:t>อัตราการเกิดโรค</a:t>
            </a:r>
            <a:r>
              <a:rPr lang="en-US" b="1" dirty="0">
                <a:solidFill>
                  <a:srgbClr val="002060"/>
                </a:solidFill>
              </a:rPr>
              <a:t>”</a:t>
            </a:r>
            <a:r>
              <a:rPr lang="th-TH" dirty="0"/>
              <a:t>กลุ่มคนที่มีปัจจัยที่ศึกษานั้นจะ</a:t>
            </a:r>
            <a:r>
              <a:rPr lang="th-TH" b="1" dirty="0">
                <a:solidFill>
                  <a:srgbClr val="002060"/>
                </a:solidFill>
              </a:rPr>
              <a:t>แตกต่าง</a:t>
            </a:r>
            <a:r>
              <a:rPr lang="th-TH" dirty="0"/>
              <a:t>ไปจากกลุ่มเปรียบเทียบซึ่งไม่มีปัจจัยที่ศึกษา หรือไม่ อย่างไร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47718E-8C49-474F-AC49-F22223FFB95A}" type="slidenum">
              <a:rPr lang="en-US"/>
              <a:pPr/>
              <a:t>18</a:t>
            </a:fld>
            <a:endParaRPr lang="en-US"/>
          </a:p>
        </p:txBody>
      </p:sp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Cohort study</a:t>
            </a:r>
            <a:r>
              <a:rPr lang="th-TH"/>
              <a:t> </a:t>
            </a:r>
            <a:r>
              <a:rPr lang="th-TH" sz="2800"/>
              <a:t>(ต่อ)</a:t>
            </a:r>
            <a:r>
              <a:rPr lang="en-US"/>
              <a:t> </a:t>
            </a:r>
            <a:endParaRPr lang="th-TH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981200"/>
            <a:ext cx="7342584" cy="4419600"/>
          </a:xfrm>
        </p:spPr>
        <p:txBody>
          <a:bodyPr/>
          <a:lstStyle/>
          <a:p>
            <a:pPr>
              <a:lnSpc>
                <a:spcPct val="110000"/>
              </a:lnSpc>
            </a:pPr>
            <a:r>
              <a:rPr lang="th-TH" dirty="0">
                <a:latin typeface="Times New Roman" pitchFamily="18" charset="0"/>
                <a:cs typeface="CordiaUPC" pitchFamily="34" charset="-34"/>
              </a:rPr>
              <a:t>เป็นการศึกษาที่เริ่มจาก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“</a:t>
            </a:r>
            <a:r>
              <a:rPr lang="th-TH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เหตุ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”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ไปหา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“</a:t>
            </a:r>
            <a:r>
              <a:rPr lang="th-TH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ผล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”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th-TH" b="1" dirty="0">
              <a:solidFill>
                <a:srgbClr val="002060"/>
              </a:solidFill>
              <a:latin typeface="Times New Roman" pitchFamily="18" charset="0"/>
              <a:cs typeface="CordiaUPC" pitchFamily="34" charset="-34"/>
            </a:endParaRPr>
          </a:p>
          <a:p>
            <a:pPr>
              <a:lnSpc>
                <a:spcPct val="110000"/>
              </a:lnSpc>
            </a:pPr>
            <a:r>
              <a:rPr lang="th-TH" dirty="0">
                <a:latin typeface="Times New Roman" pitchFamily="18" charset="0"/>
                <a:cs typeface="CordiaUPC" pitchFamily="34" charset="-34"/>
              </a:rPr>
              <a:t>สามารถวัดความเสี่ยงในการเกิดโรคได้โดยตรง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endParaRPr lang="th-TH" dirty="0">
              <a:latin typeface="Times New Roman" pitchFamily="18" charset="0"/>
              <a:cs typeface="CordiaUPC" pitchFamily="34" charset="-34"/>
            </a:endParaRPr>
          </a:p>
          <a:p>
            <a:pPr>
              <a:lnSpc>
                <a:spcPct val="110000"/>
              </a:lnSpc>
            </a:pPr>
            <a:r>
              <a:rPr lang="th-TH" dirty="0">
                <a:latin typeface="Times New Roman" pitchFamily="18" charset="0"/>
                <a:cs typeface="CordiaUPC" pitchFamily="34" charset="-34"/>
              </a:rPr>
              <a:t>ติดตามนานเพียงพอที่จะวัดผลได้ว่าปัจจัยที่สงสัยนั้นก่อให้เกิดโรคได้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คืออย่างน้อยจะต้องเท่ากับระยะเวลาก่อโรคของปัจจัยนั้นๆ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(induction period)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หรือระยะฟักตัวของโรค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(incubation period) </a:t>
            </a:r>
            <a:endParaRPr lang="th-TH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FF11D2-C010-4278-86C4-8EFA19FAF784}" type="slidenum">
              <a:rPr lang="en-US"/>
              <a:pPr/>
              <a:t>19</a:t>
            </a:fld>
            <a:endParaRPr lang="en-US"/>
          </a:p>
        </p:txBody>
      </p:sp>
      <p:sp>
        <p:nvSpPr>
          <p:cNvPr id="26654" name="Rectangle 30"/>
          <p:cNvSpPr>
            <a:spLocks noGrp="1" noChangeArrowheads="1"/>
          </p:cNvSpPr>
          <p:nvPr>
            <p:ph type="title"/>
          </p:nvPr>
        </p:nvSpPr>
        <p:spPr>
          <a:xfrm>
            <a:off x="1043608" y="152400"/>
            <a:ext cx="7414592" cy="1143000"/>
          </a:xfrm>
        </p:spPr>
        <p:txBody>
          <a:bodyPr/>
          <a:lstStyle/>
          <a:p>
            <a:r>
              <a:rPr lang="en-US" dirty="0"/>
              <a:t>Cohort study</a:t>
            </a:r>
          </a:p>
        </p:txBody>
      </p:sp>
      <p:sp>
        <p:nvSpPr>
          <p:cNvPr id="26626" name="Line 2"/>
          <p:cNvSpPr>
            <a:spLocks noChangeShapeType="1"/>
          </p:cNvSpPr>
          <p:nvPr/>
        </p:nvSpPr>
        <p:spPr bwMode="auto">
          <a:xfrm>
            <a:off x="1390862" y="3658560"/>
            <a:ext cx="7676938" cy="0"/>
          </a:xfrm>
          <a:prstGeom prst="line">
            <a:avLst/>
          </a:prstGeom>
          <a:noFill/>
          <a:ln w="38100">
            <a:solidFill>
              <a:schemeClr val="accent5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th-TH" sz="2400"/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1718936" y="1219200"/>
            <a:ext cx="13779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7030A0"/>
                </a:solidFill>
                <a:latin typeface="Angsana New" pitchFamily="18" charset="-34"/>
              </a:rPr>
              <a:t>กลุ่มศึกษา</a:t>
            </a:r>
          </a:p>
        </p:txBody>
      </p:sp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1718936" y="3713736"/>
            <a:ext cx="21652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7030A0"/>
                </a:solidFill>
                <a:latin typeface="Angsana New" pitchFamily="18" charset="-34"/>
              </a:rPr>
              <a:t>กลุ่มเปรียบเทียบ</a:t>
            </a:r>
          </a:p>
        </p:txBody>
      </p:sp>
      <p:sp>
        <p:nvSpPr>
          <p:cNvPr id="26635" name="Oval 11"/>
          <p:cNvSpPr>
            <a:spLocks noChangeArrowheads="1"/>
          </p:cNvSpPr>
          <p:nvPr/>
        </p:nvSpPr>
        <p:spPr bwMode="auto">
          <a:xfrm>
            <a:off x="1653321" y="2334336"/>
            <a:ext cx="2362135" cy="696960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b="1" dirty="0">
                <a:solidFill>
                  <a:srgbClr val="002060"/>
                </a:solidFill>
                <a:latin typeface="Angsana New" pitchFamily="18" charset="-34"/>
              </a:rPr>
              <a:t>กลุ่มที่มีปัจจัย</a:t>
            </a:r>
          </a:p>
        </p:txBody>
      </p:sp>
      <p:sp>
        <p:nvSpPr>
          <p:cNvPr id="26640" name="Oval 16"/>
          <p:cNvSpPr>
            <a:spLocks noChangeArrowheads="1"/>
          </p:cNvSpPr>
          <p:nvPr/>
        </p:nvSpPr>
        <p:spPr bwMode="auto">
          <a:xfrm>
            <a:off x="1587706" y="4913088"/>
            <a:ext cx="2362135" cy="69696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b="1">
                <a:latin typeface="Angsana New" pitchFamily="18" charset="-34"/>
              </a:rPr>
              <a:t>กลุ่มที่ไม่มีปัจจัย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4081071" y="1637376"/>
            <a:ext cx="3477587" cy="1812096"/>
            <a:chOff x="2064" y="1056"/>
            <a:chExt cx="2544" cy="1248"/>
          </a:xfrm>
        </p:grpSpPr>
        <p:grpSp>
          <p:nvGrpSpPr>
            <p:cNvPr id="3" name="Group 26"/>
            <p:cNvGrpSpPr>
              <a:grpSpLocks/>
            </p:cNvGrpSpPr>
            <p:nvPr/>
          </p:nvGrpSpPr>
          <p:grpSpPr bwMode="auto">
            <a:xfrm>
              <a:off x="2064" y="1056"/>
              <a:ext cx="2544" cy="624"/>
              <a:chOff x="2064" y="480"/>
              <a:chExt cx="2544" cy="624"/>
            </a:xfrm>
          </p:grpSpPr>
          <p:sp>
            <p:nvSpPr>
              <p:cNvPr id="26627" name="AutoShape 3"/>
              <p:cNvSpPr>
                <a:spLocks noChangeArrowheads="1"/>
              </p:cNvSpPr>
              <p:nvPr/>
            </p:nvSpPr>
            <p:spPr bwMode="auto">
              <a:xfrm>
                <a:off x="3264" y="480"/>
                <a:ext cx="1344" cy="4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b="1" dirty="0" smtClean="0">
                    <a:solidFill>
                      <a:schemeClr val="bg1"/>
                    </a:solidFill>
                    <a:latin typeface="Angsana New" pitchFamily="18" charset="-34"/>
                  </a:rPr>
                  <a:t>เกิด</a:t>
                </a:r>
                <a:r>
                  <a:rPr lang="th-TH" b="1" dirty="0">
                    <a:solidFill>
                      <a:schemeClr val="bg1"/>
                    </a:solidFill>
                    <a:latin typeface="Angsana New" pitchFamily="18" charset="-34"/>
                  </a:rPr>
                  <a:t>โรค</a:t>
                </a:r>
              </a:p>
            </p:txBody>
          </p:sp>
          <p:sp>
            <p:nvSpPr>
              <p:cNvPr id="26645" name="Line 21"/>
              <p:cNvSpPr>
                <a:spLocks noChangeShapeType="1"/>
              </p:cNvSpPr>
              <p:nvPr/>
            </p:nvSpPr>
            <p:spPr bwMode="auto">
              <a:xfrm flipV="1">
                <a:off x="2064" y="808"/>
                <a:ext cx="1104" cy="296"/>
              </a:xfrm>
              <a:prstGeom prst="line">
                <a:avLst/>
              </a:prstGeom>
              <a:noFill/>
              <a:ln w="57150">
                <a:solidFill>
                  <a:srgbClr val="99FF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th-TH" sz="2400"/>
              </a:p>
            </p:txBody>
          </p:sp>
        </p:grpSp>
        <p:grpSp>
          <p:nvGrpSpPr>
            <p:cNvPr id="4" name="Group 27"/>
            <p:cNvGrpSpPr>
              <a:grpSpLocks/>
            </p:cNvGrpSpPr>
            <p:nvPr/>
          </p:nvGrpSpPr>
          <p:grpSpPr bwMode="auto">
            <a:xfrm>
              <a:off x="2064" y="1824"/>
              <a:ext cx="2544" cy="480"/>
              <a:chOff x="2064" y="1248"/>
              <a:chExt cx="2544" cy="480"/>
            </a:xfrm>
          </p:grpSpPr>
          <p:sp>
            <p:nvSpPr>
              <p:cNvPr id="26643" name="AutoShape 19"/>
              <p:cNvSpPr>
                <a:spLocks noChangeArrowheads="1"/>
              </p:cNvSpPr>
              <p:nvPr/>
            </p:nvSpPr>
            <p:spPr bwMode="auto">
              <a:xfrm>
                <a:off x="3264" y="1248"/>
                <a:ext cx="1344" cy="48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b="1" dirty="0" smtClean="0">
                    <a:latin typeface="Angsana New" pitchFamily="18" charset="-34"/>
                  </a:rPr>
                  <a:t>ไม่</a:t>
                </a:r>
                <a:r>
                  <a:rPr lang="th-TH" b="1" dirty="0">
                    <a:latin typeface="Angsana New" pitchFamily="18" charset="-34"/>
                  </a:rPr>
                  <a:t>เกิดโรค</a:t>
                </a:r>
              </a:p>
            </p:txBody>
          </p:sp>
          <p:sp>
            <p:nvSpPr>
              <p:cNvPr id="26648" name="Line 24"/>
              <p:cNvSpPr>
                <a:spLocks noChangeShapeType="1"/>
              </p:cNvSpPr>
              <p:nvPr/>
            </p:nvSpPr>
            <p:spPr bwMode="auto">
              <a:xfrm>
                <a:off x="2064" y="1248"/>
                <a:ext cx="1104" cy="296"/>
              </a:xfrm>
              <a:prstGeom prst="line">
                <a:avLst/>
              </a:prstGeom>
              <a:noFill/>
              <a:ln w="57150">
                <a:solidFill>
                  <a:srgbClr val="99FF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th-TH" sz="2400"/>
              </a:p>
            </p:txBody>
          </p:sp>
        </p:grpSp>
      </p:grpSp>
      <p:grpSp>
        <p:nvGrpSpPr>
          <p:cNvPr id="5" name="Group 34"/>
          <p:cNvGrpSpPr>
            <a:grpSpLocks/>
          </p:cNvGrpSpPr>
          <p:nvPr/>
        </p:nvGrpSpPr>
        <p:grpSpPr bwMode="auto">
          <a:xfrm>
            <a:off x="4081071" y="4285824"/>
            <a:ext cx="3477587" cy="1951488"/>
            <a:chOff x="2064" y="2880"/>
            <a:chExt cx="2544" cy="1344"/>
          </a:xfrm>
        </p:grpSpPr>
        <p:grpSp>
          <p:nvGrpSpPr>
            <p:cNvPr id="6" name="Group 28"/>
            <p:cNvGrpSpPr>
              <a:grpSpLocks/>
            </p:cNvGrpSpPr>
            <p:nvPr/>
          </p:nvGrpSpPr>
          <p:grpSpPr bwMode="auto">
            <a:xfrm>
              <a:off x="2064" y="2880"/>
              <a:ext cx="2544" cy="576"/>
              <a:chOff x="2064" y="2448"/>
              <a:chExt cx="2544" cy="576"/>
            </a:xfrm>
          </p:grpSpPr>
          <p:sp>
            <p:nvSpPr>
              <p:cNvPr id="26642" name="AutoShape 18"/>
              <p:cNvSpPr>
                <a:spLocks noChangeArrowheads="1"/>
              </p:cNvSpPr>
              <p:nvPr/>
            </p:nvSpPr>
            <p:spPr bwMode="auto">
              <a:xfrm>
                <a:off x="3264" y="2448"/>
                <a:ext cx="1344" cy="480"/>
              </a:xfrm>
              <a:prstGeom prst="roundRect">
                <a:avLst>
                  <a:gd name="adj" fmla="val 16667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b="1" dirty="0" smtClean="0">
                    <a:solidFill>
                      <a:schemeClr val="bg1"/>
                    </a:solidFill>
                    <a:latin typeface="Angsana New" pitchFamily="18" charset="-34"/>
                  </a:rPr>
                  <a:t>เกิด</a:t>
                </a:r>
                <a:r>
                  <a:rPr lang="th-TH" b="1" dirty="0">
                    <a:solidFill>
                      <a:schemeClr val="bg1"/>
                    </a:solidFill>
                    <a:latin typeface="Angsana New" pitchFamily="18" charset="-34"/>
                  </a:rPr>
                  <a:t>โรค</a:t>
                </a:r>
              </a:p>
            </p:txBody>
          </p:sp>
          <p:sp>
            <p:nvSpPr>
              <p:cNvPr id="26647" name="Line 23"/>
              <p:cNvSpPr>
                <a:spLocks noChangeShapeType="1"/>
              </p:cNvSpPr>
              <p:nvPr/>
            </p:nvSpPr>
            <p:spPr bwMode="auto">
              <a:xfrm flipV="1">
                <a:off x="2064" y="2728"/>
                <a:ext cx="1104" cy="296"/>
              </a:xfrm>
              <a:prstGeom prst="line">
                <a:avLst/>
              </a:prstGeom>
              <a:noFill/>
              <a:ln w="57150">
                <a:solidFill>
                  <a:srgbClr val="99FF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th-TH" sz="2400"/>
              </a:p>
            </p:txBody>
          </p:sp>
        </p:grpSp>
        <p:grpSp>
          <p:nvGrpSpPr>
            <p:cNvPr id="7" name="Group 29"/>
            <p:cNvGrpSpPr>
              <a:grpSpLocks/>
            </p:cNvGrpSpPr>
            <p:nvPr/>
          </p:nvGrpSpPr>
          <p:grpSpPr bwMode="auto">
            <a:xfrm>
              <a:off x="2064" y="3688"/>
              <a:ext cx="2544" cy="536"/>
              <a:chOff x="2064" y="3256"/>
              <a:chExt cx="2544" cy="536"/>
            </a:xfrm>
          </p:grpSpPr>
          <p:sp>
            <p:nvSpPr>
              <p:cNvPr id="26644" name="AutoShape 20"/>
              <p:cNvSpPr>
                <a:spLocks noChangeArrowheads="1"/>
              </p:cNvSpPr>
              <p:nvPr/>
            </p:nvSpPr>
            <p:spPr bwMode="auto">
              <a:xfrm>
                <a:off x="3264" y="3312"/>
                <a:ext cx="1344" cy="480"/>
              </a:xfrm>
              <a:prstGeom prst="roundRect">
                <a:avLst>
                  <a:gd name="adj" fmla="val 16667"/>
                </a:avLst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b="1" dirty="0" smtClean="0">
                    <a:latin typeface="Angsana New" pitchFamily="18" charset="-34"/>
                  </a:rPr>
                  <a:t>ไม่</a:t>
                </a:r>
                <a:r>
                  <a:rPr lang="th-TH" b="1" dirty="0">
                    <a:latin typeface="Angsana New" pitchFamily="18" charset="-34"/>
                  </a:rPr>
                  <a:t>เกิดโรค</a:t>
                </a:r>
              </a:p>
            </p:txBody>
          </p:sp>
          <p:sp>
            <p:nvSpPr>
              <p:cNvPr id="26649" name="Line 25"/>
              <p:cNvSpPr>
                <a:spLocks noChangeShapeType="1"/>
              </p:cNvSpPr>
              <p:nvPr/>
            </p:nvSpPr>
            <p:spPr bwMode="auto">
              <a:xfrm>
                <a:off x="2064" y="3256"/>
                <a:ext cx="1104" cy="296"/>
              </a:xfrm>
              <a:prstGeom prst="line">
                <a:avLst/>
              </a:prstGeom>
              <a:noFill/>
              <a:ln w="57150">
                <a:solidFill>
                  <a:srgbClr val="99FF66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th-TH" sz="2400"/>
              </a:p>
            </p:txBody>
          </p:sp>
        </p:grpSp>
      </p:grpSp>
      <p:graphicFrame>
        <p:nvGraphicFramePr>
          <p:cNvPr id="26655" name="Object 31"/>
          <p:cNvGraphicFramePr>
            <a:graphicFrameLocks noChangeAspect="1"/>
          </p:cNvGraphicFramePr>
          <p:nvPr/>
        </p:nvGraphicFramePr>
        <p:xfrm>
          <a:off x="1259632" y="1846464"/>
          <a:ext cx="481176" cy="906048"/>
        </p:xfrm>
        <a:graphic>
          <a:graphicData uri="http://schemas.openxmlformats.org/presentationml/2006/ole">
            <p:oleObj spid="_x0000_s11276" name="Image" r:id="rId3" imgW="1664666" imgH="2960819" progId="">
              <p:embed/>
            </p:oleObj>
          </a:graphicData>
        </a:graphic>
      </p:graphicFrame>
      <p:graphicFrame>
        <p:nvGraphicFramePr>
          <p:cNvPr id="26656" name="Object 32"/>
          <p:cNvGraphicFramePr>
            <a:graphicFrameLocks noChangeAspect="1"/>
          </p:cNvGraphicFramePr>
          <p:nvPr/>
        </p:nvGraphicFramePr>
        <p:xfrm>
          <a:off x="1259632" y="4216128"/>
          <a:ext cx="481176" cy="906048"/>
        </p:xfrm>
        <a:graphic>
          <a:graphicData uri="http://schemas.openxmlformats.org/presentationml/2006/ole">
            <p:oleObj spid="_x0000_s11277" name="Image" r:id="rId4" imgW="1664666" imgH="2960819" progId="">
              <p:embed/>
            </p:oleObj>
          </a:graphicData>
        </a:graphic>
      </p:graphicFrame>
      <p:sp>
        <p:nvSpPr>
          <p:cNvPr id="26659" name="Text Box 35"/>
          <p:cNvSpPr txBox="1">
            <a:spLocks noChangeArrowheads="1"/>
          </p:cNvSpPr>
          <p:nvPr/>
        </p:nvSpPr>
        <p:spPr bwMode="auto">
          <a:xfrm>
            <a:off x="7862127" y="1739016"/>
            <a:ext cx="310304" cy="47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a</a:t>
            </a:r>
            <a:endParaRPr lang="th-TH" sz="2400" dirty="0">
              <a:solidFill>
                <a:srgbClr val="002060"/>
              </a:solidFill>
            </a:endParaRPr>
          </a:p>
        </p:txBody>
      </p:sp>
      <p:sp>
        <p:nvSpPr>
          <p:cNvPr id="26660" name="Text Box 36"/>
          <p:cNvSpPr txBox="1">
            <a:spLocks noChangeArrowheads="1"/>
          </p:cNvSpPr>
          <p:nvPr/>
        </p:nvSpPr>
        <p:spPr bwMode="auto">
          <a:xfrm>
            <a:off x="7862127" y="2845440"/>
            <a:ext cx="310304" cy="47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b</a:t>
            </a:r>
            <a:endParaRPr lang="th-TH" sz="2400" dirty="0">
              <a:solidFill>
                <a:srgbClr val="002060"/>
              </a:solidFill>
            </a:endParaRPr>
          </a:p>
        </p:txBody>
      </p:sp>
      <p:sp>
        <p:nvSpPr>
          <p:cNvPr id="26661" name="Text Box 37"/>
          <p:cNvSpPr txBox="1">
            <a:spLocks noChangeArrowheads="1"/>
          </p:cNvSpPr>
          <p:nvPr/>
        </p:nvSpPr>
        <p:spPr bwMode="auto">
          <a:xfrm>
            <a:off x="7862127" y="4399080"/>
            <a:ext cx="310304" cy="47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c</a:t>
            </a:r>
            <a:endParaRPr lang="th-TH" sz="2400" dirty="0">
              <a:solidFill>
                <a:srgbClr val="002060"/>
              </a:solidFill>
            </a:endParaRPr>
          </a:p>
        </p:txBody>
      </p:sp>
      <p:sp>
        <p:nvSpPr>
          <p:cNvPr id="26662" name="Text Box 38"/>
          <p:cNvSpPr txBox="1">
            <a:spLocks noChangeArrowheads="1"/>
          </p:cNvSpPr>
          <p:nvPr/>
        </p:nvSpPr>
        <p:spPr bwMode="auto">
          <a:xfrm>
            <a:off x="7862127" y="5663772"/>
            <a:ext cx="310304" cy="474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2060"/>
                </a:solidFill>
              </a:rPr>
              <a:t>d</a:t>
            </a:r>
            <a:endParaRPr lang="th-TH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609600"/>
            <a:ext cx="7414592" cy="658813"/>
          </a:xfrm>
        </p:spPr>
        <p:txBody>
          <a:bodyPr>
            <a:normAutofit fontScale="90000"/>
          </a:bodyPr>
          <a:lstStyle/>
          <a:p>
            <a:r>
              <a:rPr lang="th-TH" dirty="0"/>
              <a:t>ระบาดวิทยา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7772400" cy="2016125"/>
          </a:xfrm>
        </p:spPr>
        <p:txBody>
          <a:bodyPr/>
          <a:lstStyle/>
          <a:p>
            <a:pPr>
              <a:lnSpc>
                <a:spcPct val="90000"/>
              </a:lnSpc>
              <a:spcBef>
                <a:spcPct val="0"/>
              </a:spcBef>
              <a:buFont typeface="Wingdings" pitchFamily="2" charset="2"/>
              <a:buNone/>
            </a:pPr>
            <a:r>
              <a:rPr lang="th-TH" dirty="0"/>
              <a:t>	การศึกษาเกี่ยวกับ </a:t>
            </a:r>
            <a:r>
              <a:rPr lang="en-US" dirty="0"/>
              <a:t>“</a:t>
            </a:r>
            <a:r>
              <a:rPr lang="th-TH" dirty="0"/>
              <a:t>การกระจาย</a:t>
            </a:r>
            <a:r>
              <a:rPr lang="en-US" dirty="0"/>
              <a:t>”</a:t>
            </a:r>
            <a:r>
              <a:rPr lang="th-TH" dirty="0"/>
              <a:t> และ</a:t>
            </a:r>
            <a:r>
              <a:rPr lang="en-US" dirty="0"/>
              <a:t> “</a:t>
            </a:r>
            <a:r>
              <a:rPr lang="th-TH" dirty="0"/>
              <a:t>ปัจจัยหรือองค์ประกอบที่มีอิทธิพลต่อการกระจายของสภาวะทางสุขภาพ</a:t>
            </a:r>
            <a:r>
              <a:rPr lang="en-US" dirty="0" smtClean="0"/>
              <a:t>”</a:t>
            </a:r>
            <a:r>
              <a:rPr lang="th-TH" dirty="0" smtClean="0"/>
              <a:t> ใน</a:t>
            </a:r>
            <a:r>
              <a:rPr lang="en-US" dirty="0" smtClean="0"/>
              <a:t> </a:t>
            </a:r>
            <a:r>
              <a:rPr lang="en-US" dirty="0"/>
              <a:t>“</a:t>
            </a:r>
            <a:r>
              <a:rPr lang="th-TH" dirty="0"/>
              <a:t>ประชากรที่สนใจ</a:t>
            </a:r>
            <a:r>
              <a:rPr lang="en-US" dirty="0"/>
              <a:t>”</a:t>
            </a:r>
            <a:r>
              <a:rPr lang="th-TH" dirty="0"/>
              <a:t> และ</a:t>
            </a:r>
            <a:r>
              <a:rPr lang="en-US" dirty="0" err="1"/>
              <a:t>ประยุกต์ใช้ในการควบคุม</a:t>
            </a:r>
            <a:r>
              <a:rPr lang="th-TH" dirty="0"/>
              <a:t>ควบคุมป้องกันปัญหาทางสุขภาพ</a:t>
            </a:r>
          </a:p>
        </p:txBody>
      </p:sp>
      <p:sp>
        <p:nvSpPr>
          <p:cNvPr id="49156" name="Text Box 4"/>
          <p:cNvSpPr txBox="1">
            <a:spLocks noChangeArrowheads="1"/>
          </p:cNvSpPr>
          <p:nvPr/>
        </p:nvSpPr>
        <p:spPr bwMode="auto">
          <a:xfrm>
            <a:off x="1115616" y="3861048"/>
            <a:ext cx="7416800" cy="1785104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  <a:miter lim="800000"/>
            <a:headEnd type="none" w="sm" len="sm"/>
            <a:tailEnd type="none" w="sm" len="sm"/>
          </a:ln>
          <a:effectLst>
            <a:outerShdw dist="107763" dir="2700000" algn="ctr" rotWithShape="0">
              <a:srgbClr val="808080"/>
            </a:outerShdw>
          </a:effectLst>
        </p:spPr>
        <p:txBody>
          <a:bodyPr wrap="square">
            <a:spAutoFit/>
          </a:bodyPr>
          <a:lstStyle/>
          <a:p>
            <a:pPr eaLnBrk="0" hangingPunct="0">
              <a:lnSpc>
                <a:spcPct val="110000"/>
              </a:lnSpc>
            </a:pPr>
            <a:r>
              <a:rPr lang="en-US" sz="2000" dirty="0">
                <a:latin typeface="Perpetua" pitchFamily="18" charset="0"/>
              </a:rPr>
              <a:t>“The study of  the distribution and determinants </a:t>
            </a:r>
            <a:r>
              <a:rPr lang="en-US" sz="2000" dirty="0" smtClean="0">
                <a:latin typeface="Perpetua" pitchFamily="18" charset="0"/>
              </a:rPr>
              <a:t>of </a:t>
            </a:r>
            <a:r>
              <a:rPr lang="en-US" sz="2000" dirty="0">
                <a:latin typeface="Perpetua" pitchFamily="18" charset="0"/>
              </a:rPr>
              <a:t>health-related states or events in specified </a:t>
            </a:r>
            <a:r>
              <a:rPr lang="en-US" sz="2000" dirty="0" smtClean="0">
                <a:latin typeface="Perpetua" pitchFamily="18" charset="0"/>
              </a:rPr>
              <a:t>populations </a:t>
            </a:r>
            <a:r>
              <a:rPr lang="en-US" sz="2000" dirty="0">
                <a:latin typeface="Perpetua" pitchFamily="18" charset="0"/>
              </a:rPr>
              <a:t>and the application of this study </a:t>
            </a:r>
            <a:r>
              <a:rPr lang="en-US" sz="2000" dirty="0" smtClean="0">
                <a:latin typeface="Perpetua" pitchFamily="18" charset="0"/>
              </a:rPr>
              <a:t>to </a:t>
            </a:r>
            <a:r>
              <a:rPr lang="en-US" sz="2000" dirty="0">
                <a:latin typeface="Perpetua" pitchFamily="18" charset="0"/>
              </a:rPr>
              <a:t>control of health problems</a:t>
            </a:r>
            <a:r>
              <a:rPr lang="en-US" sz="2000" dirty="0" smtClean="0">
                <a:latin typeface="Perpetua" pitchFamily="18" charset="0"/>
              </a:rPr>
              <a:t>”</a:t>
            </a:r>
          </a:p>
          <a:p>
            <a:pPr algn="ctr" eaLnBrk="0" hangingPunct="0">
              <a:lnSpc>
                <a:spcPct val="110000"/>
              </a:lnSpc>
            </a:pPr>
            <a:endParaRPr lang="en-US" sz="2400" dirty="0">
              <a:latin typeface="Perpetua" pitchFamily="18" charset="0"/>
            </a:endParaRPr>
          </a:p>
          <a:p>
            <a:pPr algn="r" eaLnBrk="0" hangingPunct="0">
              <a:lnSpc>
                <a:spcPct val="110000"/>
              </a:lnSpc>
            </a:pPr>
            <a:r>
              <a:rPr lang="en-US" sz="1600" dirty="0">
                <a:latin typeface="Perpetua" pitchFamily="18" charset="0"/>
              </a:rPr>
              <a:t>Last JM:A dictionary of Epidemiology, </a:t>
            </a:r>
            <a:r>
              <a:rPr lang="en-US" sz="1600" dirty="0" smtClean="0">
                <a:latin typeface="Perpetua" pitchFamily="18" charset="0"/>
              </a:rPr>
              <a:t>4</a:t>
            </a:r>
            <a:r>
              <a:rPr lang="en-US" sz="1600" baseline="30000" dirty="0" smtClean="0">
                <a:latin typeface="Perpetua" pitchFamily="18" charset="0"/>
              </a:rPr>
              <a:t>th</a:t>
            </a:r>
            <a:r>
              <a:rPr lang="en-US" sz="1600" dirty="0" smtClean="0">
                <a:latin typeface="Perpetua" pitchFamily="18" charset="0"/>
              </a:rPr>
              <a:t> Ed., 2001</a:t>
            </a:r>
            <a:endParaRPr lang="en-US" sz="1200" dirty="0">
              <a:latin typeface="Perpet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41C59E-883A-467A-9C23-969EFB7A4D88}" type="slidenum">
              <a:rPr lang="en-US"/>
              <a:pPr/>
              <a:t>20</a:t>
            </a:fld>
            <a:endParaRPr lang="en-US"/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Case-control study</a:t>
            </a:r>
            <a:endParaRPr lang="en-US" b="0">
              <a:solidFill>
                <a:schemeClr val="tx1"/>
              </a:solidFill>
              <a:cs typeface="CordiaUPC" pitchFamily="34" charset="-34"/>
            </a:endParaRP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7624" y="1981200"/>
            <a:ext cx="7704856" cy="4267200"/>
          </a:xfrm>
        </p:spPr>
        <p:txBody>
          <a:bodyPr/>
          <a:lstStyle/>
          <a:p>
            <a:r>
              <a:rPr lang="en-US" dirty="0" err="1"/>
              <a:t>การศึกษาที่เริ่มจาก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“</a:t>
            </a:r>
            <a:r>
              <a:rPr lang="en-US" b="1" dirty="0" err="1">
                <a:solidFill>
                  <a:srgbClr val="002060"/>
                </a:solidFill>
              </a:rPr>
              <a:t>ผล</a:t>
            </a:r>
            <a:r>
              <a:rPr lang="en-US" b="1" dirty="0">
                <a:solidFill>
                  <a:srgbClr val="002060"/>
                </a:solidFill>
              </a:rPr>
              <a:t>” </a:t>
            </a:r>
            <a:r>
              <a:rPr lang="en-US" dirty="0" err="1"/>
              <a:t>ไปหา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“</a:t>
            </a:r>
            <a:r>
              <a:rPr lang="en-US" b="1" dirty="0" err="1">
                <a:solidFill>
                  <a:srgbClr val="002060"/>
                </a:solidFill>
              </a:rPr>
              <a:t>เหตุ</a:t>
            </a:r>
            <a:r>
              <a:rPr lang="en-US" b="1" dirty="0">
                <a:solidFill>
                  <a:srgbClr val="002060"/>
                </a:solidFill>
              </a:rPr>
              <a:t>” </a:t>
            </a:r>
            <a:endParaRPr lang="th-TH" b="1" dirty="0">
              <a:solidFill>
                <a:srgbClr val="002060"/>
              </a:solidFill>
            </a:endParaRPr>
          </a:p>
          <a:p>
            <a:r>
              <a:rPr lang="th-TH" dirty="0"/>
              <a:t>เลือกกลุ่มคนที่เป็นโรคที่ต้องการศึกษา เรียกว่า</a:t>
            </a:r>
            <a:r>
              <a:rPr lang="th-TH" dirty="0">
                <a:solidFill>
                  <a:srgbClr val="CCFF66"/>
                </a:solidFill>
              </a:rPr>
              <a:t> </a:t>
            </a:r>
            <a:r>
              <a:rPr lang="en-US" sz="2400" b="1" dirty="0">
                <a:solidFill>
                  <a:srgbClr val="002060"/>
                </a:solidFill>
              </a:rPr>
              <a:t>“Case” </a:t>
            </a:r>
            <a:r>
              <a:rPr lang="th-TH" dirty="0"/>
              <a:t>และกลุ่มคนที่ไม่ป่วยมาเป็นกลุ่มเปรียบเทียบ เรียกว่า </a:t>
            </a:r>
            <a:r>
              <a:rPr lang="en-US" sz="2400" b="1" dirty="0">
                <a:solidFill>
                  <a:srgbClr val="002060"/>
                </a:solidFill>
              </a:rPr>
              <a:t>“Control”</a:t>
            </a:r>
            <a:endParaRPr lang="en-US" b="1" dirty="0">
              <a:solidFill>
                <a:srgbClr val="002060"/>
              </a:solidFill>
            </a:endParaRPr>
          </a:p>
          <a:p>
            <a:r>
              <a:rPr lang="en-US" dirty="0"/>
              <a:t>รวบรวมข้อมูลที่มีอยู่ในอดีตว่ามีหรือไม่มีปัจจัยที่คาดว่าจะเป็นสาเหตุของโรค </a:t>
            </a:r>
          </a:p>
          <a:p>
            <a:r>
              <a:rPr lang="en-US" dirty="0" err="1"/>
              <a:t>เปรียบเทียบ</a:t>
            </a:r>
            <a:r>
              <a:rPr lang="en-US" dirty="0"/>
              <a:t> </a:t>
            </a:r>
            <a:r>
              <a:rPr lang="en-US" b="1" dirty="0">
                <a:solidFill>
                  <a:srgbClr val="002060"/>
                </a:solidFill>
              </a:rPr>
              <a:t>“</a:t>
            </a:r>
            <a:r>
              <a:rPr lang="en-US" b="1" dirty="0" err="1">
                <a:solidFill>
                  <a:srgbClr val="002060"/>
                </a:solidFill>
              </a:rPr>
              <a:t>อัตราส่วน</a:t>
            </a:r>
            <a:r>
              <a:rPr lang="en-US" b="1" dirty="0" err="1" smtClean="0">
                <a:solidFill>
                  <a:srgbClr val="002060"/>
                </a:solidFill>
              </a:rPr>
              <a:t>การ</a:t>
            </a:r>
            <a:r>
              <a:rPr lang="th-TH" b="1" dirty="0" smtClean="0">
                <a:solidFill>
                  <a:srgbClr val="002060"/>
                </a:solidFill>
              </a:rPr>
              <a:t>มี</a:t>
            </a:r>
            <a:r>
              <a:rPr lang="en-US" b="1" dirty="0" err="1" smtClean="0">
                <a:solidFill>
                  <a:srgbClr val="002060"/>
                </a:solidFill>
              </a:rPr>
              <a:t>ปัจจัย</a:t>
            </a:r>
            <a:r>
              <a:rPr lang="en-US" b="1" dirty="0" err="1">
                <a:solidFill>
                  <a:srgbClr val="002060"/>
                </a:solidFill>
              </a:rPr>
              <a:t>ต่อการ</a:t>
            </a:r>
            <a:r>
              <a:rPr lang="en-US" b="1" dirty="0" err="1" smtClean="0">
                <a:solidFill>
                  <a:srgbClr val="002060"/>
                </a:solidFill>
              </a:rPr>
              <a:t>ไม่</a:t>
            </a:r>
            <a:r>
              <a:rPr lang="th-TH" b="1" dirty="0" smtClean="0">
                <a:solidFill>
                  <a:srgbClr val="002060"/>
                </a:solidFill>
              </a:rPr>
              <a:t>มี</a:t>
            </a:r>
            <a:r>
              <a:rPr lang="en-US" b="1" dirty="0" err="1" smtClean="0">
                <a:solidFill>
                  <a:srgbClr val="002060"/>
                </a:solidFill>
              </a:rPr>
              <a:t>ปัจจัย</a:t>
            </a:r>
            <a:r>
              <a:rPr lang="en-US" b="1" dirty="0">
                <a:solidFill>
                  <a:srgbClr val="002060"/>
                </a:solidFill>
              </a:rPr>
              <a:t>” </a:t>
            </a:r>
            <a:r>
              <a:rPr lang="en-US" dirty="0" err="1"/>
              <a:t>ระหว่างกลุ่มศึกษาและกลุ่มเปรียบเทียบว่าแตกต่างกันหรือไม่</a:t>
            </a:r>
            <a:endParaRPr lang="th-TH" b="0" dirty="0">
              <a:solidFill>
                <a:schemeClr val="tx1"/>
              </a:solidFill>
              <a:latin typeface="Times New Roman" pitchFamily="18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850CE-A3AF-44AB-9E02-B49587110290}" type="slidenum">
              <a:rPr lang="en-US"/>
              <a:pPr/>
              <a:t>21</a:t>
            </a:fld>
            <a:endParaRPr lang="en-US"/>
          </a:p>
        </p:txBody>
      </p:sp>
      <p:sp>
        <p:nvSpPr>
          <p:cNvPr id="31746" name="Line 2"/>
          <p:cNvSpPr>
            <a:spLocks noChangeShapeType="1"/>
          </p:cNvSpPr>
          <p:nvPr/>
        </p:nvSpPr>
        <p:spPr bwMode="auto">
          <a:xfrm>
            <a:off x="1187624" y="3861048"/>
            <a:ext cx="7416824" cy="0"/>
          </a:xfrm>
          <a:prstGeom prst="line">
            <a:avLst/>
          </a:prstGeom>
          <a:noFill/>
          <a:ln w="38100">
            <a:solidFill>
              <a:schemeClr val="accent5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th-TH"/>
          </a:p>
        </p:txBody>
      </p:sp>
      <p:sp>
        <p:nvSpPr>
          <p:cNvPr id="31763" name="Rectangle 19"/>
          <p:cNvSpPr>
            <a:spLocks noGrp="1" noChangeArrowheads="1"/>
          </p:cNvSpPr>
          <p:nvPr>
            <p:ph type="title"/>
          </p:nvPr>
        </p:nvSpPr>
        <p:spPr>
          <a:xfrm>
            <a:off x="1187624" y="152400"/>
            <a:ext cx="7270576" cy="1143000"/>
          </a:xfrm>
        </p:spPr>
        <p:txBody>
          <a:bodyPr/>
          <a:lstStyle/>
          <a:p>
            <a:r>
              <a:rPr lang="en-US" dirty="0"/>
              <a:t>Case-control study</a:t>
            </a:r>
          </a:p>
        </p:txBody>
      </p:sp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092280" y="1124744"/>
            <a:ext cx="135615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7030A0"/>
                </a:solidFill>
                <a:latin typeface="Angsana New" pitchFamily="18" charset="-34"/>
              </a:rPr>
              <a:t>กลุ่มศึกษา</a:t>
            </a:r>
          </a:p>
        </p:txBody>
      </p:sp>
      <p:sp>
        <p:nvSpPr>
          <p:cNvPr id="31748" name="Text Box 4"/>
          <p:cNvSpPr txBox="1">
            <a:spLocks noChangeArrowheads="1"/>
          </p:cNvSpPr>
          <p:nvPr/>
        </p:nvSpPr>
        <p:spPr bwMode="auto">
          <a:xfrm>
            <a:off x="6444208" y="4005064"/>
            <a:ext cx="2131107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7030A0"/>
                </a:solidFill>
                <a:latin typeface="Angsana New" pitchFamily="18" charset="-34"/>
              </a:rPr>
              <a:t>กลุ่มเปรียบเทียบ</a:t>
            </a:r>
          </a:p>
        </p:txBody>
      </p:sp>
      <p:sp>
        <p:nvSpPr>
          <p:cNvPr id="31749" name="Oval 5"/>
          <p:cNvSpPr>
            <a:spLocks noChangeArrowheads="1"/>
          </p:cNvSpPr>
          <p:nvPr/>
        </p:nvSpPr>
        <p:spPr bwMode="auto">
          <a:xfrm>
            <a:off x="5644691" y="2343892"/>
            <a:ext cx="2324844" cy="716962"/>
          </a:xfrm>
          <a:prstGeom prst="ellipse">
            <a:avLst/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solidFill>
                  <a:srgbClr val="002060"/>
                </a:solidFill>
                <a:latin typeface="Angsana New" pitchFamily="18" charset="-34"/>
              </a:rPr>
              <a:t>กลุ่ม</a:t>
            </a:r>
            <a:r>
              <a:rPr lang="th-TH" sz="2400" b="1" dirty="0" smtClean="0">
                <a:solidFill>
                  <a:srgbClr val="002060"/>
                </a:solidFill>
                <a:latin typeface="Angsana New" pitchFamily="18" charset="-34"/>
              </a:rPr>
              <a:t>ที่เป็นโรค</a:t>
            </a:r>
            <a:endParaRPr lang="th-TH" sz="2400" b="1" dirty="0">
              <a:solidFill>
                <a:srgbClr val="002060"/>
              </a:solidFill>
              <a:latin typeface="Angsana New" pitchFamily="18" charset="-34"/>
            </a:endParaRPr>
          </a:p>
        </p:txBody>
      </p:sp>
      <p:sp>
        <p:nvSpPr>
          <p:cNvPr id="31750" name="Oval 6"/>
          <p:cNvSpPr>
            <a:spLocks noChangeArrowheads="1"/>
          </p:cNvSpPr>
          <p:nvPr/>
        </p:nvSpPr>
        <p:spPr bwMode="auto">
          <a:xfrm>
            <a:off x="5580112" y="4996652"/>
            <a:ext cx="2324844" cy="716962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latin typeface="Angsana New" pitchFamily="18" charset="-34"/>
              </a:rPr>
              <a:t>กลุ่มที่</a:t>
            </a:r>
            <a:r>
              <a:rPr lang="th-TH" sz="2400" b="1" dirty="0" smtClean="0">
                <a:latin typeface="Angsana New" pitchFamily="18" charset="-34"/>
              </a:rPr>
              <a:t>ไม่เป็นโรค</a:t>
            </a:r>
            <a:endParaRPr lang="th-TH" sz="2400" b="1" dirty="0">
              <a:latin typeface="Angsana New" pitchFamily="18" charset="-34"/>
            </a:endParaRPr>
          </a:p>
        </p:txBody>
      </p:sp>
      <p:sp>
        <p:nvSpPr>
          <p:cNvPr id="31752" name="AutoShape 8"/>
          <p:cNvSpPr>
            <a:spLocks noChangeArrowheads="1"/>
          </p:cNvSpPr>
          <p:nvPr/>
        </p:nvSpPr>
        <p:spPr bwMode="auto">
          <a:xfrm>
            <a:off x="1467644" y="1626929"/>
            <a:ext cx="1808212" cy="716962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solidFill>
                  <a:schemeClr val="bg1"/>
                </a:solidFill>
                <a:latin typeface="Angsana New" pitchFamily="18" charset="-34"/>
              </a:rPr>
              <a:t>มี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</a:rPr>
              <a:t>ปัจจัย</a:t>
            </a:r>
            <a:endParaRPr lang="th-TH" sz="2400" b="1" dirty="0">
              <a:solidFill>
                <a:schemeClr val="bg1"/>
              </a:solidFill>
              <a:latin typeface="Angsana New" pitchFamily="18" charset="-34"/>
            </a:endParaRPr>
          </a:p>
        </p:txBody>
      </p:sp>
      <p:sp>
        <p:nvSpPr>
          <p:cNvPr id="31753" name="Line 9"/>
          <p:cNvSpPr>
            <a:spLocks noChangeShapeType="1"/>
          </p:cNvSpPr>
          <p:nvPr/>
        </p:nvSpPr>
        <p:spPr bwMode="auto">
          <a:xfrm flipH="1" flipV="1">
            <a:off x="3563887" y="2060847"/>
            <a:ext cx="1872207" cy="432048"/>
          </a:xfrm>
          <a:prstGeom prst="line">
            <a:avLst/>
          </a:prstGeom>
          <a:noFill/>
          <a:ln w="57150">
            <a:solidFill>
              <a:srgbClr val="99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31758" name="AutoShape 14"/>
          <p:cNvSpPr>
            <a:spLocks noChangeArrowheads="1"/>
          </p:cNvSpPr>
          <p:nvPr/>
        </p:nvSpPr>
        <p:spPr bwMode="auto">
          <a:xfrm>
            <a:off x="1467644" y="2774069"/>
            <a:ext cx="1808212" cy="7169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latin typeface="Angsana New" pitchFamily="18" charset="-34"/>
              </a:rPr>
              <a:t>ไม่มี</a:t>
            </a:r>
            <a:r>
              <a:rPr lang="th-TH" sz="2400" b="1" dirty="0" smtClean="0">
                <a:latin typeface="Angsana New" pitchFamily="18" charset="-34"/>
              </a:rPr>
              <a:t>ปัจจัย</a:t>
            </a:r>
            <a:endParaRPr lang="th-TH" sz="2400" b="1" dirty="0">
              <a:latin typeface="Angsana New" pitchFamily="18" charset="-34"/>
            </a:endParaRPr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H="1">
            <a:off x="3491880" y="2780929"/>
            <a:ext cx="2016224" cy="360040"/>
          </a:xfrm>
          <a:prstGeom prst="line">
            <a:avLst/>
          </a:prstGeom>
          <a:noFill/>
          <a:ln w="57150">
            <a:solidFill>
              <a:srgbClr val="99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31755" name="AutoShape 11"/>
          <p:cNvSpPr>
            <a:spLocks noChangeArrowheads="1"/>
          </p:cNvSpPr>
          <p:nvPr/>
        </p:nvSpPr>
        <p:spPr bwMode="auto">
          <a:xfrm>
            <a:off x="1467644" y="4512237"/>
            <a:ext cx="1808212" cy="716963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solidFill>
                  <a:schemeClr val="bg1"/>
                </a:solidFill>
                <a:latin typeface="Angsana New" pitchFamily="18" charset="-34"/>
              </a:rPr>
              <a:t>มี</a:t>
            </a:r>
            <a:r>
              <a:rPr lang="th-TH" sz="2400" b="1" dirty="0" smtClean="0">
                <a:solidFill>
                  <a:schemeClr val="bg1"/>
                </a:solidFill>
                <a:latin typeface="Angsana New" pitchFamily="18" charset="-34"/>
              </a:rPr>
              <a:t>ปัจจัย</a:t>
            </a:r>
            <a:endParaRPr lang="th-TH" sz="2400" b="1" dirty="0">
              <a:solidFill>
                <a:schemeClr val="bg1"/>
              </a:solidFill>
              <a:latin typeface="Angsana New" pitchFamily="18" charset="-34"/>
            </a:endParaRPr>
          </a:p>
        </p:txBody>
      </p:sp>
      <p:sp>
        <p:nvSpPr>
          <p:cNvPr id="31761" name="AutoShape 17"/>
          <p:cNvSpPr>
            <a:spLocks noChangeArrowheads="1"/>
          </p:cNvSpPr>
          <p:nvPr/>
        </p:nvSpPr>
        <p:spPr bwMode="auto">
          <a:xfrm>
            <a:off x="1467644" y="5620146"/>
            <a:ext cx="1808212" cy="7169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2400" b="1" dirty="0">
                <a:latin typeface="Angsana New" pitchFamily="18" charset="-34"/>
              </a:rPr>
              <a:t>ไม่มี</a:t>
            </a:r>
            <a:r>
              <a:rPr lang="th-TH" sz="2400" b="1" dirty="0" smtClean="0">
                <a:latin typeface="Angsana New" pitchFamily="18" charset="-34"/>
              </a:rPr>
              <a:t>ปัจจัย</a:t>
            </a:r>
            <a:endParaRPr lang="th-TH" sz="2400" b="1" dirty="0">
              <a:latin typeface="Angsana New" pitchFamily="18" charset="-34"/>
            </a:endParaRPr>
          </a:p>
        </p:txBody>
      </p:sp>
      <p:graphicFrame>
        <p:nvGraphicFramePr>
          <p:cNvPr id="31765" name="Object 21"/>
          <p:cNvGraphicFramePr>
            <a:graphicFrameLocks noChangeAspect="1"/>
          </p:cNvGraphicFramePr>
          <p:nvPr/>
        </p:nvGraphicFramePr>
        <p:xfrm>
          <a:off x="5652120" y="1340768"/>
          <a:ext cx="473579" cy="932051"/>
        </p:xfrm>
        <a:graphic>
          <a:graphicData uri="http://schemas.openxmlformats.org/presentationml/2006/ole">
            <p:oleObj spid="_x0000_s14348" name="Image" r:id="rId3" imgW="1664666" imgH="2960819" progId="">
              <p:embed/>
            </p:oleObj>
          </a:graphicData>
        </a:graphic>
      </p:graphicFrame>
      <p:graphicFrame>
        <p:nvGraphicFramePr>
          <p:cNvPr id="31766" name="Object 22"/>
          <p:cNvGraphicFramePr>
            <a:graphicFrameLocks noChangeAspect="1"/>
          </p:cNvGraphicFramePr>
          <p:nvPr/>
        </p:nvGraphicFramePr>
        <p:xfrm>
          <a:off x="5580112" y="4005064"/>
          <a:ext cx="473579" cy="932051"/>
        </p:xfrm>
        <a:graphic>
          <a:graphicData uri="http://schemas.openxmlformats.org/presentationml/2006/ole">
            <p:oleObj spid="_x0000_s14349" name="Image" r:id="rId4" imgW="1664666" imgH="2960819" progId="">
              <p:embed/>
            </p:oleObj>
          </a:graphicData>
        </a:graphic>
      </p:graphicFrame>
      <p:sp>
        <p:nvSpPr>
          <p:cNvPr id="28" name="Line 9"/>
          <p:cNvSpPr>
            <a:spLocks noChangeShapeType="1"/>
          </p:cNvSpPr>
          <p:nvPr/>
        </p:nvSpPr>
        <p:spPr bwMode="auto">
          <a:xfrm flipH="1" flipV="1">
            <a:off x="3563887" y="4797152"/>
            <a:ext cx="1872207" cy="432048"/>
          </a:xfrm>
          <a:prstGeom prst="line">
            <a:avLst/>
          </a:prstGeom>
          <a:noFill/>
          <a:ln w="57150">
            <a:solidFill>
              <a:srgbClr val="99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29" name="Line 15"/>
          <p:cNvSpPr>
            <a:spLocks noChangeShapeType="1"/>
          </p:cNvSpPr>
          <p:nvPr/>
        </p:nvSpPr>
        <p:spPr bwMode="auto">
          <a:xfrm flipH="1">
            <a:off x="3491880" y="5517234"/>
            <a:ext cx="2016224" cy="360040"/>
          </a:xfrm>
          <a:prstGeom prst="line">
            <a:avLst/>
          </a:prstGeom>
          <a:noFill/>
          <a:ln w="57150">
            <a:solidFill>
              <a:srgbClr val="99FF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th-TH" sz="2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0594A-AB26-467A-9177-A1B9BF4A8EAA}" type="slidenum">
              <a:rPr lang="en-US"/>
              <a:pPr/>
              <a:t>22</a:t>
            </a:fld>
            <a:endParaRPr lang="en-US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Cross-sectional study</a:t>
            </a:r>
            <a:endParaRPr lang="en-US" b="0">
              <a:solidFill>
                <a:schemeClr val="tx1"/>
              </a:solidFill>
              <a:cs typeface="CordiaUPC" pitchFamily="34" charset="-34"/>
            </a:endParaRP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dirty="0" err="1"/>
              <a:t>ทำการสุ่มเลือกขนาด</a:t>
            </a:r>
            <a:r>
              <a:rPr lang="en-US" dirty="0" err="1" smtClean="0"/>
              <a:t>ตัวอย่าง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/>
              <a:t>วัดปัจจัยที่คาดว่าจะมีอิทธิพลต่อการเกิดโรคและวัดการเกิดโรคที่มีอยู่ไปพร้อมกัน  </a:t>
            </a:r>
          </a:p>
          <a:p>
            <a:pPr>
              <a:lnSpc>
                <a:spcPct val="120000"/>
              </a:lnSpc>
            </a:pPr>
            <a:r>
              <a:rPr lang="en-US" dirty="0" err="1"/>
              <a:t>เปรียบเทียบว่า</a:t>
            </a:r>
            <a:r>
              <a:rPr lang="en-US" dirty="0">
                <a:solidFill>
                  <a:srgbClr val="CCFF66"/>
                </a:solidFill>
              </a:rPr>
              <a:t> </a:t>
            </a:r>
            <a:r>
              <a:rPr lang="en-US" b="1" dirty="0">
                <a:solidFill>
                  <a:srgbClr val="002060"/>
                </a:solidFill>
              </a:rPr>
              <a:t>“</a:t>
            </a:r>
            <a:r>
              <a:rPr lang="en-US" b="1" dirty="0" err="1">
                <a:solidFill>
                  <a:srgbClr val="002060"/>
                </a:solidFill>
              </a:rPr>
              <a:t>ความชุกของโรค</a:t>
            </a:r>
            <a:r>
              <a:rPr lang="en-US" b="1" dirty="0">
                <a:solidFill>
                  <a:srgbClr val="002060"/>
                </a:solidFill>
              </a:rPr>
              <a:t>” </a:t>
            </a:r>
            <a:r>
              <a:rPr lang="en-US" dirty="0"/>
              <a:t>ในกลุ่มที่มีปัจจัยที่ศึกษาว่าแตกต่างจากกลุ่มที่ไม่มีปัจจัยนั้นหรือไม่ </a:t>
            </a:r>
            <a:endParaRPr lang="th-TH" b="0" dirty="0">
              <a:solidFill>
                <a:schemeClr val="tx1"/>
              </a:solidFill>
              <a:latin typeface="Times New Roman" pitchFamily="18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5ACC5-8CAA-4FA6-8F9D-7678FF512592}" type="slidenum">
              <a:rPr lang="en-US"/>
              <a:pPr/>
              <a:t>23</a:t>
            </a:fld>
            <a:endParaRPr 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Cross-sectional study </a:t>
            </a:r>
            <a:r>
              <a:rPr lang="th-TH" sz="2800"/>
              <a:t>(ต่อ)</a:t>
            </a:r>
            <a:r>
              <a:rPr lang="en-US"/>
              <a:t> </a:t>
            </a:r>
            <a:endParaRPr lang="th-TH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/>
              <a:t>ทำได้ง่ายและรวดเร็ว </a:t>
            </a:r>
            <a:endParaRPr lang="th-TH"/>
          </a:p>
          <a:p>
            <a:pPr>
              <a:lnSpc>
                <a:spcPct val="120000"/>
              </a:lnSpc>
            </a:pPr>
            <a:r>
              <a:rPr lang="en-US"/>
              <a:t>ใช้เป็นเครื่องมือขั้นต้นในการหาความสัมพันธ์ระหว่าง exposure กับ outcome ที่สนใจ</a:t>
            </a:r>
          </a:p>
          <a:p>
            <a:pPr>
              <a:lnSpc>
                <a:spcPct val="120000"/>
              </a:lnSpc>
            </a:pPr>
            <a:r>
              <a:rPr lang="en-US"/>
              <a:t>เกิดปัญหาในแง่ของการอธิบายความเป็นเหตุเป็นผลหากพบว่ามีความสัมพันธ์จากการศึกษาชนิดนี้</a:t>
            </a:r>
            <a:endParaRPr lang="th-TH" b="0">
              <a:solidFill>
                <a:schemeClr val="tx1"/>
              </a:solidFill>
              <a:latin typeface="Times New Roman" pitchFamily="18" charset="0"/>
              <a:cs typeface="CordiaUPC" pitchFamily="34" charset="-34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67CEB-6056-4791-A29A-414C2FCBCC4D}" type="slidenum">
              <a:rPr lang="en-US"/>
              <a:pPr/>
              <a:t>24</a:t>
            </a:fld>
            <a:endParaRPr 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43608" y="76200"/>
            <a:ext cx="7414592" cy="990600"/>
          </a:xfrm>
        </p:spPr>
        <p:txBody>
          <a:bodyPr/>
          <a:lstStyle/>
          <a:p>
            <a:r>
              <a:rPr lang="en-US" dirty="0"/>
              <a:t>Cross-sectional study</a:t>
            </a:r>
          </a:p>
        </p:txBody>
      </p:sp>
      <p:sp>
        <p:nvSpPr>
          <p:cNvPr id="34819" name="AutoShape 3"/>
          <p:cNvSpPr>
            <a:spLocks noChangeArrowheads="1"/>
          </p:cNvSpPr>
          <p:nvPr/>
        </p:nvSpPr>
        <p:spPr bwMode="auto">
          <a:xfrm>
            <a:off x="1462608" y="2133600"/>
            <a:ext cx="1143000" cy="3048000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3200" b="1">
                <a:latin typeface="Angsana New" pitchFamily="18" charset="-34"/>
              </a:rPr>
              <a:t>ประชากร</a:t>
            </a:r>
          </a:p>
          <a:p>
            <a:pPr algn="ctr"/>
            <a:r>
              <a:rPr lang="th-TH" sz="3200" b="1">
                <a:latin typeface="Angsana New" pitchFamily="18" charset="-34"/>
              </a:rPr>
              <a:t>ศึกษา</a:t>
            </a:r>
          </a:p>
        </p:txBody>
      </p:sp>
      <p:sp>
        <p:nvSpPr>
          <p:cNvPr id="34821" name="Line 5"/>
          <p:cNvSpPr>
            <a:spLocks noChangeShapeType="1"/>
          </p:cNvSpPr>
          <p:nvPr/>
        </p:nvSpPr>
        <p:spPr bwMode="auto">
          <a:xfrm>
            <a:off x="2771800" y="3645024"/>
            <a:ext cx="5904656" cy="0"/>
          </a:xfrm>
          <a:prstGeom prst="line">
            <a:avLst/>
          </a:prstGeom>
          <a:noFill/>
          <a:ln w="38100">
            <a:solidFill>
              <a:schemeClr val="accent5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th-TH"/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2745308" y="1600200"/>
            <a:ext cx="5499100" cy="1676400"/>
            <a:chOff x="1048" y="1008"/>
            <a:chExt cx="3464" cy="1056"/>
          </a:xfrm>
        </p:grpSpPr>
        <p:grpSp>
          <p:nvGrpSpPr>
            <p:cNvPr id="3" name="Group 14"/>
            <p:cNvGrpSpPr>
              <a:grpSpLocks/>
            </p:cNvGrpSpPr>
            <p:nvPr/>
          </p:nvGrpSpPr>
          <p:grpSpPr bwMode="auto">
            <a:xfrm>
              <a:off x="1048" y="1680"/>
              <a:ext cx="3464" cy="384"/>
              <a:chOff x="1048" y="1680"/>
              <a:chExt cx="3464" cy="384"/>
            </a:xfrm>
          </p:grpSpPr>
          <p:sp>
            <p:nvSpPr>
              <p:cNvPr id="34823" name="AutoShape 7"/>
              <p:cNvSpPr>
                <a:spLocks noChangeArrowheads="1"/>
              </p:cNvSpPr>
              <p:nvPr/>
            </p:nvSpPr>
            <p:spPr bwMode="auto">
              <a:xfrm>
                <a:off x="2256" y="1680"/>
                <a:ext cx="2256" cy="384"/>
              </a:xfrm>
              <a:prstGeom prst="hexagon">
                <a:avLst>
                  <a:gd name="adj" fmla="val 146875"/>
                  <a:gd name="vf" fmla="val 115470"/>
                </a:avLst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sz="3200" b="1">
                    <a:latin typeface="Angsana New" pitchFamily="18" charset="-34"/>
                  </a:rPr>
                  <a:t>มีปัจจัยและไม่ป่วย</a:t>
                </a:r>
              </a:p>
            </p:txBody>
          </p:sp>
          <p:sp>
            <p:nvSpPr>
              <p:cNvPr id="34826" name="Line 10"/>
              <p:cNvSpPr>
                <a:spLocks noChangeShapeType="1"/>
              </p:cNvSpPr>
              <p:nvPr/>
            </p:nvSpPr>
            <p:spPr bwMode="auto">
              <a:xfrm>
                <a:off x="1048" y="1872"/>
                <a:ext cx="1152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</p:grpSp>
        <p:grpSp>
          <p:nvGrpSpPr>
            <p:cNvPr id="4" name="Group 15"/>
            <p:cNvGrpSpPr>
              <a:grpSpLocks/>
            </p:cNvGrpSpPr>
            <p:nvPr/>
          </p:nvGrpSpPr>
          <p:grpSpPr bwMode="auto">
            <a:xfrm>
              <a:off x="1056" y="1008"/>
              <a:ext cx="3456" cy="539"/>
              <a:chOff x="1056" y="1008"/>
              <a:chExt cx="3456" cy="539"/>
            </a:xfrm>
          </p:grpSpPr>
          <p:sp>
            <p:nvSpPr>
              <p:cNvPr id="34822" name="AutoShape 6"/>
              <p:cNvSpPr>
                <a:spLocks noChangeArrowheads="1"/>
              </p:cNvSpPr>
              <p:nvPr/>
            </p:nvSpPr>
            <p:spPr bwMode="auto">
              <a:xfrm>
                <a:off x="2256" y="1008"/>
                <a:ext cx="2256" cy="384"/>
              </a:xfrm>
              <a:prstGeom prst="hexagon">
                <a:avLst>
                  <a:gd name="adj" fmla="val 146875"/>
                  <a:gd name="vf" fmla="val 115470"/>
                </a:avLst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sz="3200" b="1">
                    <a:latin typeface="Angsana New" pitchFamily="18" charset="-34"/>
                  </a:rPr>
                  <a:t>มีปัจจัยและป่วย</a:t>
                </a:r>
              </a:p>
            </p:txBody>
          </p:sp>
          <p:sp>
            <p:nvSpPr>
              <p:cNvPr id="34828" name="Line 12"/>
              <p:cNvSpPr>
                <a:spLocks noChangeShapeType="1"/>
              </p:cNvSpPr>
              <p:nvPr/>
            </p:nvSpPr>
            <p:spPr bwMode="auto">
              <a:xfrm flipV="1">
                <a:off x="1056" y="1238"/>
                <a:ext cx="1152" cy="309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</p:grpSp>
      </p:grpSp>
      <p:grpSp>
        <p:nvGrpSpPr>
          <p:cNvPr id="5" name="Group 22"/>
          <p:cNvGrpSpPr>
            <a:grpSpLocks/>
          </p:cNvGrpSpPr>
          <p:nvPr/>
        </p:nvGrpSpPr>
        <p:grpSpPr bwMode="auto">
          <a:xfrm>
            <a:off x="2758008" y="3962400"/>
            <a:ext cx="5486400" cy="1600200"/>
            <a:chOff x="1056" y="2496"/>
            <a:chExt cx="3456" cy="1008"/>
          </a:xfrm>
        </p:grpSpPr>
        <p:grpSp>
          <p:nvGrpSpPr>
            <p:cNvPr id="6" name="Group 16"/>
            <p:cNvGrpSpPr>
              <a:grpSpLocks/>
            </p:cNvGrpSpPr>
            <p:nvPr/>
          </p:nvGrpSpPr>
          <p:grpSpPr bwMode="auto">
            <a:xfrm>
              <a:off x="1056" y="2496"/>
              <a:ext cx="3456" cy="384"/>
              <a:chOff x="1056" y="2496"/>
              <a:chExt cx="3456" cy="384"/>
            </a:xfrm>
          </p:grpSpPr>
          <p:sp>
            <p:nvSpPr>
              <p:cNvPr id="34824" name="AutoShape 8"/>
              <p:cNvSpPr>
                <a:spLocks noChangeArrowheads="1"/>
              </p:cNvSpPr>
              <p:nvPr/>
            </p:nvSpPr>
            <p:spPr bwMode="auto">
              <a:xfrm>
                <a:off x="2256" y="2496"/>
                <a:ext cx="2256" cy="384"/>
              </a:xfrm>
              <a:prstGeom prst="hexagon">
                <a:avLst>
                  <a:gd name="adj" fmla="val 146875"/>
                  <a:gd name="vf" fmla="val 115470"/>
                </a:avLst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sz="3200" b="1">
                    <a:latin typeface="Angsana New" pitchFamily="18" charset="-34"/>
                  </a:rPr>
                  <a:t>ไม่มีปัจจัยและป่วย</a:t>
                </a:r>
              </a:p>
            </p:txBody>
          </p:sp>
          <p:sp>
            <p:nvSpPr>
              <p:cNvPr id="34827" name="Line 11"/>
              <p:cNvSpPr>
                <a:spLocks noChangeShapeType="1"/>
              </p:cNvSpPr>
              <p:nvPr/>
            </p:nvSpPr>
            <p:spPr bwMode="auto">
              <a:xfrm>
                <a:off x="1056" y="2688"/>
                <a:ext cx="1152" cy="0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</p:grpSp>
        <p:grpSp>
          <p:nvGrpSpPr>
            <p:cNvPr id="7" name="Group 17"/>
            <p:cNvGrpSpPr>
              <a:grpSpLocks/>
            </p:cNvGrpSpPr>
            <p:nvPr/>
          </p:nvGrpSpPr>
          <p:grpSpPr bwMode="auto">
            <a:xfrm>
              <a:off x="1056" y="2976"/>
              <a:ext cx="3456" cy="528"/>
              <a:chOff x="1056" y="2976"/>
              <a:chExt cx="3456" cy="528"/>
            </a:xfrm>
          </p:grpSpPr>
          <p:sp>
            <p:nvSpPr>
              <p:cNvPr id="34825" name="AutoShape 9"/>
              <p:cNvSpPr>
                <a:spLocks noChangeArrowheads="1"/>
              </p:cNvSpPr>
              <p:nvPr/>
            </p:nvSpPr>
            <p:spPr bwMode="auto">
              <a:xfrm>
                <a:off x="2256" y="3120"/>
                <a:ext cx="2256" cy="384"/>
              </a:xfrm>
              <a:prstGeom prst="hexagon">
                <a:avLst>
                  <a:gd name="adj" fmla="val 146875"/>
                  <a:gd name="vf" fmla="val 115470"/>
                </a:avLst>
              </a:prstGeom>
              <a:solidFill>
                <a:srgbClr val="CCFF66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th-TH" sz="3200" b="1">
                    <a:latin typeface="Angsana New" pitchFamily="18" charset="-34"/>
                  </a:rPr>
                  <a:t>ไม่มีปัจจัยและไม่ป่วย</a:t>
                </a:r>
              </a:p>
            </p:txBody>
          </p:sp>
          <p:sp>
            <p:nvSpPr>
              <p:cNvPr id="34829" name="Line 13"/>
              <p:cNvSpPr>
                <a:spLocks noChangeShapeType="1"/>
              </p:cNvSpPr>
              <p:nvPr/>
            </p:nvSpPr>
            <p:spPr bwMode="auto">
              <a:xfrm>
                <a:off x="1056" y="2976"/>
                <a:ext cx="1152" cy="308"/>
              </a:xfrm>
              <a:prstGeom prst="line">
                <a:avLst/>
              </a:prstGeom>
              <a:noFill/>
              <a:ln w="57150">
                <a:solidFill>
                  <a:srgbClr val="FF00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none" anchor="ctr"/>
              <a:lstStyle/>
              <a:p>
                <a:endParaRPr lang="th-TH"/>
              </a:p>
            </p:txBody>
          </p:sp>
        </p:grpSp>
      </p:grpSp>
      <p:graphicFrame>
        <p:nvGraphicFramePr>
          <p:cNvPr id="74752" name="Object 0"/>
          <p:cNvGraphicFramePr>
            <a:graphicFrameLocks noChangeAspect="1"/>
          </p:cNvGraphicFramePr>
          <p:nvPr/>
        </p:nvGraphicFramePr>
        <p:xfrm>
          <a:off x="1157808" y="990600"/>
          <a:ext cx="558800" cy="990600"/>
        </p:xfrm>
        <a:graphic>
          <a:graphicData uri="http://schemas.openxmlformats.org/presentationml/2006/ole">
            <p:oleObj spid="_x0000_s15367" name="Image" r:id="rId3" imgW="1664666" imgH="2960819" progId="">
              <p:embed/>
            </p:oleObj>
          </a:graphicData>
        </a:graphic>
      </p:graphicFrame>
      <p:sp>
        <p:nvSpPr>
          <p:cNvPr id="34835" name="Text Box 19"/>
          <p:cNvSpPr txBox="1">
            <a:spLocks noChangeArrowheads="1"/>
          </p:cNvSpPr>
          <p:nvPr/>
        </p:nvSpPr>
        <p:spPr bwMode="auto">
          <a:xfrm>
            <a:off x="7162800" y="980728"/>
            <a:ext cx="16002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3200" b="1" dirty="0">
                <a:solidFill>
                  <a:srgbClr val="002060"/>
                </a:solidFill>
                <a:latin typeface="Angsana New" pitchFamily="18" charset="-34"/>
              </a:rPr>
              <a:t>กลุ่มศึกษา</a:t>
            </a:r>
          </a:p>
        </p:txBody>
      </p:sp>
      <p:sp>
        <p:nvSpPr>
          <p:cNvPr id="34836" name="Text Box 20"/>
          <p:cNvSpPr txBox="1">
            <a:spLocks noChangeArrowheads="1"/>
          </p:cNvSpPr>
          <p:nvPr/>
        </p:nvSpPr>
        <p:spPr bwMode="auto">
          <a:xfrm>
            <a:off x="6477000" y="5724545"/>
            <a:ext cx="25146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sz="3200" b="1" dirty="0">
                <a:solidFill>
                  <a:srgbClr val="002060"/>
                </a:solidFill>
                <a:latin typeface="Angsana New" pitchFamily="18" charset="-34"/>
              </a:rPr>
              <a:t>กลุ่มเปรียบเทียบ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64590-0139-4531-BA83-E0C50A20A818}" type="slidenum">
              <a:rPr lang="en-US"/>
              <a:pPr/>
              <a:t>25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152400"/>
            <a:ext cx="7270576" cy="838200"/>
          </a:xfrm>
        </p:spPr>
        <p:txBody>
          <a:bodyPr/>
          <a:lstStyle/>
          <a:p>
            <a:r>
              <a:rPr lang="th-TH" dirty="0"/>
              <a:t>แนวทางการใช้การศึกษาเชิงสังเกต</a:t>
            </a:r>
          </a:p>
        </p:txBody>
      </p:sp>
      <p:sp>
        <p:nvSpPr>
          <p:cNvPr id="44035" name="AutoShape 3"/>
          <p:cNvSpPr>
            <a:spLocks noChangeArrowheads="1"/>
          </p:cNvSpPr>
          <p:nvPr/>
        </p:nvSpPr>
        <p:spPr bwMode="auto">
          <a:xfrm>
            <a:off x="1869504" y="1295400"/>
            <a:ext cx="3810000" cy="838200"/>
          </a:xfrm>
          <a:prstGeom prst="roundRect">
            <a:avLst>
              <a:gd name="adj" fmla="val 16667"/>
            </a:avLst>
          </a:prstGeom>
          <a:solidFill>
            <a:srgbClr val="CCFF99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b="1" dirty="0">
                <a:solidFill>
                  <a:srgbClr val="002060"/>
                </a:solidFill>
                <a:latin typeface="Angsana New" pitchFamily="18" charset="-34"/>
              </a:rPr>
              <a:t>การศึกษาระบาดวิทยาเชิงพรรณนา</a:t>
            </a:r>
          </a:p>
        </p:txBody>
      </p:sp>
      <p:sp>
        <p:nvSpPr>
          <p:cNvPr id="44039" name="AutoShape 7"/>
          <p:cNvSpPr>
            <a:spLocks noChangeArrowheads="1"/>
          </p:cNvSpPr>
          <p:nvPr/>
        </p:nvSpPr>
        <p:spPr bwMode="auto">
          <a:xfrm>
            <a:off x="6084168" y="2819400"/>
            <a:ext cx="2819400" cy="838200"/>
          </a:xfrm>
          <a:prstGeom prst="ribbon2">
            <a:avLst>
              <a:gd name="adj1" fmla="val 12500"/>
              <a:gd name="adj2" fmla="val 67454"/>
            </a:avLst>
          </a:prstGeom>
          <a:solidFill>
            <a:srgbClr val="FF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sz="3200" b="1" dirty="0">
                <a:latin typeface="Angsana New" pitchFamily="18" charset="-34"/>
              </a:rPr>
              <a:t>องค์ความรู้</a:t>
            </a:r>
          </a:p>
        </p:txBody>
      </p:sp>
      <p:grpSp>
        <p:nvGrpSpPr>
          <p:cNvPr id="2" name="Group 22"/>
          <p:cNvGrpSpPr>
            <a:grpSpLocks/>
          </p:cNvGrpSpPr>
          <p:nvPr/>
        </p:nvGrpSpPr>
        <p:grpSpPr bwMode="auto">
          <a:xfrm>
            <a:off x="1869504" y="3460750"/>
            <a:ext cx="3810000" cy="1562100"/>
            <a:chOff x="816" y="2180"/>
            <a:chExt cx="2400" cy="984"/>
          </a:xfrm>
        </p:grpSpPr>
        <p:sp>
          <p:nvSpPr>
            <p:cNvPr id="44036" name="AutoShape 4"/>
            <p:cNvSpPr>
              <a:spLocks noChangeArrowheads="1"/>
            </p:cNvSpPr>
            <p:nvPr/>
          </p:nvSpPr>
          <p:spPr bwMode="auto">
            <a:xfrm>
              <a:off x="816" y="2636"/>
              <a:ext cx="2400" cy="528"/>
            </a:xfrm>
            <a:prstGeom prst="roundRect">
              <a:avLst>
                <a:gd name="adj" fmla="val 16667"/>
              </a:avLst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th-TH" b="1">
                  <a:latin typeface="Angsana New" pitchFamily="18" charset="-34"/>
                </a:rPr>
                <a:t>การศึกษาระบาดวิทยาเชิงวิเคราะห์</a:t>
              </a:r>
            </a:p>
          </p:txBody>
        </p:sp>
        <p:sp>
          <p:nvSpPr>
            <p:cNvPr id="44041" name="Line 9"/>
            <p:cNvSpPr>
              <a:spLocks noChangeShapeType="1"/>
            </p:cNvSpPr>
            <p:nvPr/>
          </p:nvSpPr>
          <p:spPr bwMode="auto">
            <a:xfrm>
              <a:off x="1968" y="2180"/>
              <a:ext cx="0" cy="43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th-TH" sz="2400"/>
            </a:p>
          </p:txBody>
        </p:sp>
      </p:grpSp>
      <p:grpSp>
        <p:nvGrpSpPr>
          <p:cNvPr id="3" name="Group 21"/>
          <p:cNvGrpSpPr>
            <a:grpSpLocks/>
          </p:cNvGrpSpPr>
          <p:nvPr/>
        </p:nvGrpSpPr>
        <p:grpSpPr bwMode="auto">
          <a:xfrm>
            <a:off x="2174304" y="2193925"/>
            <a:ext cx="2819400" cy="1225550"/>
            <a:chOff x="1008" y="1382"/>
            <a:chExt cx="1776" cy="772"/>
          </a:xfrm>
        </p:grpSpPr>
        <p:sp>
          <p:nvSpPr>
            <p:cNvPr id="44037" name="Oval 5"/>
            <p:cNvSpPr>
              <a:spLocks noChangeArrowheads="1"/>
            </p:cNvSpPr>
            <p:nvPr/>
          </p:nvSpPr>
          <p:spPr bwMode="auto">
            <a:xfrm>
              <a:off x="1152" y="1818"/>
              <a:ext cx="1632" cy="3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th-TH" sz="2400" b="1">
                  <a:latin typeface="Angsana New" pitchFamily="18" charset="-34"/>
                </a:rPr>
                <a:t>ตั้งสมมติฐาน</a:t>
              </a:r>
            </a:p>
          </p:txBody>
        </p:sp>
        <p:sp>
          <p:nvSpPr>
            <p:cNvPr id="44040" name="Line 8"/>
            <p:cNvSpPr>
              <a:spLocks noChangeShapeType="1"/>
            </p:cNvSpPr>
            <p:nvPr/>
          </p:nvSpPr>
          <p:spPr bwMode="auto">
            <a:xfrm>
              <a:off x="1968" y="1382"/>
              <a:ext cx="0" cy="43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th-TH" sz="2400"/>
            </a:p>
          </p:txBody>
        </p:sp>
        <p:sp>
          <p:nvSpPr>
            <p:cNvPr id="44045" name="Text Box 13"/>
            <p:cNvSpPr txBox="1">
              <a:spLocks noChangeArrowheads="1"/>
            </p:cNvSpPr>
            <p:nvPr/>
          </p:nvSpPr>
          <p:spPr bwMode="auto">
            <a:xfrm>
              <a:off x="1008" y="1392"/>
              <a:ext cx="100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sz="2400" b="1">
                  <a:solidFill>
                    <a:schemeClr val="bg1"/>
                  </a:solidFill>
                  <a:latin typeface="Angsana New" pitchFamily="18" charset="-34"/>
                </a:rPr>
                <a:t>ตอบยังไม่ได้</a:t>
              </a:r>
            </a:p>
          </p:txBody>
        </p: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2174304" y="5105400"/>
            <a:ext cx="2819400" cy="1219200"/>
            <a:chOff x="1008" y="3216"/>
            <a:chExt cx="1776" cy="768"/>
          </a:xfrm>
        </p:grpSpPr>
        <p:sp>
          <p:nvSpPr>
            <p:cNvPr id="44038" name="Oval 6"/>
            <p:cNvSpPr>
              <a:spLocks noChangeArrowheads="1"/>
            </p:cNvSpPr>
            <p:nvPr/>
          </p:nvSpPr>
          <p:spPr bwMode="auto">
            <a:xfrm>
              <a:off x="1152" y="3648"/>
              <a:ext cx="1632" cy="336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th-TH" sz="2400" b="1">
                  <a:latin typeface="Angsana New" pitchFamily="18" charset="-34"/>
                </a:rPr>
                <a:t>ตั้งสมมติฐาน</a:t>
              </a:r>
            </a:p>
          </p:txBody>
        </p:sp>
        <p:sp>
          <p:nvSpPr>
            <p:cNvPr id="44042" name="Line 10"/>
            <p:cNvSpPr>
              <a:spLocks noChangeShapeType="1"/>
            </p:cNvSpPr>
            <p:nvPr/>
          </p:nvSpPr>
          <p:spPr bwMode="auto">
            <a:xfrm>
              <a:off x="1968" y="3216"/>
              <a:ext cx="0" cy="432"/>
            </a:xfrm>
            <a:prstGeom prst="line">
              <a:avLst/>
            </a:prstGeom>
            <a:noFill/>
            <a:ln w="7620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none" anchor="ctr"/>
            <a:lstStyle/>
            <a:p>
              <a:endParaRPr lang="th-TH" sz="2400"/>
            </a:p>
          </p:txBody>
        </p:sp>
        <p:sp>
          <p:nvSpPr>
            <p:cNvPr id="44046" name="Text Box 14"/>
            <p:cNvSpPr txBox="1">
              <a:spLocks noChangeArrowheads="1"/>
            </p:cNvSpPr>
            <p:nvPr/>
          </p:nvSpPr>
          <p:spPr bwMode="auto">
            <a:xfrm>
              <a:off x="1008" y="3225"/>
              <a:ext cx="100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th-TH" sz="2400" b="1">
                  <a:solidFill>
                    <a:schemeClr val="bg1"/>
                  </a:solidFill>
                  <a:latin typeface="Angsana New" pitchFamily="18" charset="-34"/>
                </a:rPr>
                <a:t>ตอบยังไม่ได้</a:t>
              </a:r>
            </a:p>
          </p:txBody>
        </p:sp>
      </p:grpSp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6136704" y="1219200"/>
            <a:ext cx="1981200" cy="1219200"/>
            <a:chOff x="3504" y="768"/>
            <a:chExt cx="1248" cy="768"/>
          </a:xfrm>
        </p:grpSpPr>
        <p:sp>
          <p:nvSpPr>
            <p:cNvPr id="44044" name="AutoShape 12"/>
            <p:cNvSpPr>
              <a:spLocks noChangeArrowheads="1"/>
            </p:cNvSpPr>
            <p:nvPr/>
          </p:nvSpPr>
          <p:spPr bwMode="auto">
            <a:xfrm flipV="1">
              <a:off x="3504" y="1056"/>
              <a:ext cx="1248" cy="480"/>
            </a:xfrm>
            <a:custGeom>
              <a:avLst/>
              <a:gdLst>
                <a:gd name="G0" fmla="+- 10381 0 0"/>
                <a:gd name="G1" fmla="+- 17410 0 0"/>
                <a:gd name="G2" fmla="+- 10381 0 0"/>
                <a:gd name="G3" fmla="*/ 10381 1 2"/>
                <a:gd name="G4" fmla="+- G3 10800 0"/>
                <a:gd name="G5" fmla="+- 21600 10381 17410"/>
                <a:gd name="G6" fmla="+- 17410 10381 0"/>
                <a:gd name="G7" fmla="*/ G6 1 2"/>
                <a:gd name="G8" fmla="*/ 17410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7410 1 2"/>
                <a:gd name="G15" fmla="+- G5 0 G4"/>
                <a:gd name="G16" fmla="+- G0 0 G4"/>
                <a:gd name="G17" fmla="*/ G2 G15 G16"/>
                <a:gd name="T0" fmla="*/ 15991 w 21600"/>
                <a:gd name="T1" fmla="*/ 0 h 21600"/>
                <a:gd name="T2" fmla="*/ 10381 w 21600"/>
                <a:gd name="T3" fmla="*/ 10381 h 21600"/>
                <a:gd name="T4" fmla="*/ 0 w 21600"/>
                <a:gd name="T5" fmla="*/ 19839 h 21600"/>
                <a:gd name="T6" fmla="*/ 8705 w 21600"/>
                <a:gd name="T7" fmla="*/ 21600 h 21600"/>
                <a:gd name="T8" fmla="*/ 17410 w 21600"/>
                <a:gd name="T9" fmla="*/ 17240 h 21600"/>
                <a:gd name="T10" fmla="*/ 21600 w 21600"/>
                <a:gd name="T11" fmla="*/ 10381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91" y="0"/>
                  </a:moveTo>
                  <a:lnTo>
                    <a:pt x="10381" y="10381"/>
                  </a:lnTo>
                  <a:lnTo>
                    <a:pt x="14571" y="10381"/>
                  </a:lnTo>
                  <a:lnTo>
                    <a:pt x="14571" y="18078"/>
                  </a:lnTo>
                  <a:lnTo>
                    <a:pt x="0" y="18078"/>
                  </a:lnTo>
                  <a:lnTo>
                    <a:pt x="0" y="21600"/>
                  </a:lnTo>
                  <a:lnTo>
                    <a:pt x="17410" y="21600"/>
                  </a:lnTo>
                  <a:lnTo>
                    <a:pt x="17410" y="10381"/>
                  </a:lnTo>
                  <a:lnTo>
                    <a:pt x="21600" y="10381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 sz="2400"/>
            </a:p>
          </p:txBody>
        </p:sp>
        <p:sp>
          <p:nvSpPr>
            <p:cNvPr id="44047" name="Text Box 15"/>
            <p:cNvSpPr txBox="1">
              <a:spLocks noChangeArrowheads="1"/>
            </p:cNvSpPr>
            <p:nvPr/>
          </p:nvSpPr>
          <p:spPr bwMode="auto">
            <a:xfrm>
              <a:off x="3696" y="768"/>
              <a:ext cx="62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2400" b="1" dirty="0">
                  <a:solidFill>
                    <a:schemeClr val="accent5"/>
                  </a:solidFill>
                  <a:latin typeface="Angsana New" pitchFamily="18" charset="-34"/>
                </a:rPr>
                <a:t>ตอบได้</a:t>
              </a:r>
            </a:p>
          </p:txBody>
        </p:sp>
      </p:grp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6136704" y="3962400"/>
            <a:ext cx="1981200" cy="1238250"/>
            <a:chOff x="3504" y="2496"/>
            <a:chExt cx="1248" cy="780"/>
          </a:xfrm>
        </p:grpSpPr>
        <p:sp>
          <p:nvSpPr>
            <p:cNvPr id="44043" name="AutoShape 11"/>
            <p:cNvSpPr>
              <a:spLocks noChangeArrowheads="1"/>
            </p:cNvSpPr>
            <p:nvPr/>
          </p:nvSpPr>
          <p:spPr bwMode="auto">
            <a:xfrm>
              <a:off x="3504" y="2496"/>
              <a:ext cx="1248" cy="480"/>
            </a:xfrm>
            <a:custGeom>
              <a:avLst/>
              <a:gdLst>
                <a:gd name="G0" fmla="+- 10381 0 0"/>
                <a:gd name="G1" fmla="+- 17410 0 0"/>
                <a:gd name="G2" fmla="+- 10381 0 0"/>
                <a:gd name="G3" fmla="*/ 10381 1 2"/>
                <a:gd name="G4" fmla="+- G3 10800 0"/>
                <a:gd name="G5" fmla="+- 21600 10381 17410"/>
                <a:gd name="G6" fmla="+- 17410 10381 0"/>
                <a:gd name="G7" fmla="*/ G6 1 2"/>
                <a:gd name="G8" fmla="*/ 17410 2 1"/>
                <a:gd name="G9" fmla="+- G8 0 21600"/>
                <a:gd name="G10" fmla="*/ 21600 G0 G1"/>
                <a:gd name="G11" fmla="*/ 21600 G4 G1"/>
                <a:gd name="G12" fmla="*/ 21600 G5 G1"/>
                <a:gd name="G13" fmla="*/ 21600 G7 G1"/>
                <a:gd name="G14" fmla="*/ 17410 1 2"/>
                <a:gd name="G15" fmla="+- G5 0 G4"/>
                <a:gd name="G16" fmla="+- G0 0 G4"/>
                <a:gd name="G17" fmla="*/ G2 G15 G16"/>
                <a:gd name="T0" fmla="*/ 15991 w 21600"/>
                <a:gd name="T1" fmla="*/ 0 h 21600"/>
                <a:gd name="T2" fmla="*/ 10381 w 21600"/>
                <a:gd name="T3" fmla="*/ 10381 h 21600"/>
                <a:gd name="T4" fmla="*/ 0 w 21600"/>
                <a:gd name="T5" fmla="*/ 19839 h 21600"/>
                <a:gd name="T6" fmla="*/ 8705 w 21600"/>
                <a:gd name="T7" fmla="*/ 21600 h 21600"/>
                <a:gd name="T8" fmla="*/ 17410 w 21600"/>
                <a:gd name="T9" fmla="*/ 17240 h 21600"/>
                <a:gd name="T10" fmla="*/ 21600 w 21600"/>
                <a:gd name="T11" fmla="*/ 10381 h 21600"/>
                <a:gd name="T12" fmla="*/ 17694720 60000 65536"/>
                <a:gd name="T13" fmla="*/ 11796480 60000 65536"/>
                <a:gd name="T14" fmla="*/ 11796480 60000 65536"/>
                <a:gd name="T15" fmla="*/ 5898240 60000 65536"/>
                <a:gd name="T16" fmla="*/ 0 60000 65536"/>
                <a:gd name="T17" fmla="*/ 0 60000 65536"/>
                <a:gd name="T18" fmla="*/ 0 w 21600"/>
                <a:gd name="T19" fmla="*/ G12 h 21600"/>
                <a:gd name="T20" fmla="*/ G1 w 21600"/>
                <a:gd name="T21" fmla="*/ 21600 h 21600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T18" t="T19" r="T20" b="T21"/>
              <a:pathLst>
                <a:path w="21600" h="21600">
                  <a:moveTo>
                    <a:pt x="15991" y="0"/>
                  </a:moveTo>
                  <a:lnTo>
                    <a:pt x="10381" y="10381"/>
                  </a:lnTo>
                  <a:lnTo>
                    <a:pt x="14571" y="10381"/>
                  </a:lnTo>
                  <a:lnTo>
                    <a:pt x="14571" y="18078"/>
                  </a:lnTo>
                  <a:lnTo>
                    <a:pt x="0" y="18078"/>
                  </a:lnTo>
                  <a:lnTo>
                    <a:pt x="0" y="21600"/>
                  </a:lnTo>
                  <a:lnTo>
                    <a:pt x="17410" y="21600"/>
                  </a:lnTo>
                  <a:lnTo>
                    <a:pt x="17410" y="10381"/>
                  </a:lnTo>
                  <a:lnTo>
                    <a:pt x="21600" y="10381"/>
                  </a:lnTo>
                  <a:close/>
                </a:path>
              </a:pathLst>
            </a:custGeom>
            <a:solidFill>
              <a:srgbClr val="CCFF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th-TH" sz="2400"/>
            </a:p>
          </p:txBody>
        </p:sp>
        <p:sp>
          <p:nvSpPr>
            <p:cNvPr id="44048" name="Text Box 16"/>
            <p:cNvSpPr txBox="1">
              <a:spLocks noChangeArrowheads="1"/>
            </p:cNvSpPr>
            <p:nvPr/>
          </p:nvSpPr>
          <p:spPr bwMode="auto">
            <a:xfrm>
              <a:off x="3696" y="2985"/>
              <a:ext cx="62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2400" b="1" dirty="0">
                  <a:solidFill>
                    <a:schemeClr val="accent5"/>
                  </a:solidFill>
                  <a:latin typeface="Angsana New" pitchFamily="18" charset="-34"/>
                </a:rPr>
                <a:t>ตอบได้</a:t>
              </a:r>
            </a:p>
          </p:txBody>
        </p:sp>
      </p:grpSp>
      <p:cxnSp>
        <p:nvCxnSpPr>
          <p:cNvPr id="44051" name="AutoShape 19"/>
          <p:cNvCxnSpPr>
            <a:cxnSpLocks noChangeShapeType="1"/>
            <a:stCxn id="44038" idx="2"/>
            <a:endCxn id="44036" idx="1"/>
          </p:cNvCxnSpPr>
          <p:nvPr/>
        </p:nvCxnSpPr>
        <p:spPr bwMode="auto">
          <a:xfrm rot="10800000">
            <a:off x="1869504" y="4603750"/>
            <a:ext cx="533400" cy="1454150"/>
          </a:xfrm>
          <a:prstGeom prst="bentConnector3">
            <a:avLst>
              <a:gd name="adj1" fmla="val 241366"/>
            </a:avLst>
          </a:prstGeom>
          <a:noFill/>
          <a:ln w="57150">
            <a:solidFill>
              <a:srgbClr val="FF0000"/>
            </a:solidFill>
            <a:miter lim="800000"/>
            <a:headEnd/>
            <a:tailEnd type="triangl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9" grpId="0" animBg="1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1DFB8-77C4-4E07-BE22-2B1A43E1B26C}" type="slidenum">
              <a:rPr lang="en-US"/>
              <a:pPr/>
              <a:t>26</a:t>
            </a:fld>
            <a:endParaRPr 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609600"/>
            <a:ext cx="7803976" cy="1143000"/>
          </a:xfrm>
        </p:spPr>
        <p:txBody>
          <a:bodyPr/>
          <a:lstStyle/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การศึกษาเชิงทดลอง</a:t>
            </a:r>
            <a:r>
              <a:rPr lang="en-US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dirty="0">
                <a:cs typeface="Times New Roman" pitchFamily="18" charset="0"/>
              </a:rPr>
              <a:t>(experimental study)</a:t>
            </a:r>
            <a:r>
              <a:rPr lang="en-US" dirty="0"/>
              <a:t> </a:t>
            </a:r>
            <a:endParaRPr lang="th-TH" dirty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001000" cy="4114800"/>
          </a:xfrm>
        </p:spPr>
        <p:txBody>
          <a:bodyPr/>
          <a:lstStyle/>
          <a:p>
            <a:pPr algn="thaiDist">
              <a:lnSpc>
                <a:spcPct val="130000"/>
              </a:lnSpc>
              <a:buFontTx/>
              <a:buNone/>
            </a:pPr>
            <a:r>
              <a:rPr lang="th-TH" dirty="0"/>
              <a:t>		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ผู้ศึกษา 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CordiaUPC" pitchFamily="34" charset="-34"/>
              </a:rPr>
              <a:t>“</a:t>
            </a:r>
            <a:r>
              <a:rPr lang="th-TH" b="1" dirty="0">
                <a:solidFill>
                  <a:srgbClr val="002060"/>
                </a:solidFill>
                <a:latin typeface="Times New Roman" pitchFamily="18" charset="0"/>
                <a:cs typeface="CordiaUPC" pitchFamily="34" charset="-34"/>
              </a:rPr>
              <a:t>เป็นผู้กำหนดหรือเปลี่ยนแปลง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exposure</a:t>
            </a:r>
            <a:r>
              <a:rPr lang="en-US" b="1" dirty="0">
                <a:solidFill>
                  <a:srgbClr val="002060"/>
                </a:solidFill>
                <a:latin typeface="CordiaUPC"/>
                <a:cs typeface="Times New Roman" pitchFamily="18" charset="0"/>
              </a:rPr>
              <a:t>”</a:t>
            </a:r>
            <a:r>
              <a:rPr lang="en-US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ให้แก่ประชากรที่ศึกษา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โดยแบ่งตัวอย่างศึกษาเป็น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2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 กลุ่ม กลุ่มหนึ่งได้รับ </a:t>
            </a:r>
            <a:r>
              <a:rPr lang="en-US" sz="3200" dirty="0">
                <a:latin typeface="Times New Roman" pitchFamily="18" charset="0"/>
                <a:cs typeface="CordiaUPC" pitchFamily="34" charset="-34"/>
              </a:rPr>
              <a:t>exposure</a:t>
            </a:r>
            <a:r>
              <a:rPr lang="en-US" dirty="0">
                <a:latin typeface="Times New Roman" pitchFamily="18" charset="0"/>
                <a:cs typeface="CordiaUPC" pitchFamily="34" charset="-34"/>
              </a:rPr>
              <a:t>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ส่วนอีกกลุ่มไม่ได้รับ แล้ววิเคราะห์เปรียบเทียบว่าอัตราการเกิด </a:t>
            </a:r>
            <a:r>
              <a:rPr lang="en-US" dirty="0">
                <a:latin typeface="Times New Roman" pitchFamily="18" charset="0"/>
                <a:cs typeface="CordiaUPC" pitchFamily="34" charset="-34"/>
              </a:rPr>
              <a:t>outcome 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แตกต่างกันระหว่าง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2</a:t>
            </a:r>
            <a:r>
              <a:rPr lang="th-TH" dirty="0">
                <a:latin typeface="Times New Roman" pitchFamily="18" charset="0"/>
                <a:cs typeface="CordiaUPC" pitchFamily="34" charset="-34"/>
              </a:rPr>
              <a:t> กลุ่มนี้อย่างไร</a:t>
            </a:r>
            <a:endParaRPr lang="th-TH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B0DE50-518B-4A7C-9D37-C42C224C0134}" type="slidenum">
              <a:rPr lang="en-US"/>
              <a:pPr/>
              <a:t>27</a:t>
            </a:fld>
            <a:endParaRPr 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609600"/>
            <a:ext cx="7723584" cy="1143000"/>
          </a:xfrm>
        </p:spPr>
        <p:txBody>
          <a:bodyPr>
            <a:normAutofit fontScale="90000"/>
          </a:bodyPr>
          <a:lstStyle/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การศึกษาเชิงทดลอง</a:t>
            </a:r>
            <a:r>
              <a:rPr lang="en-US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dirty="0">
                <a:cs typeface="Times New Roman" pitchFamily="18" charset="0"/>
              </a:rPr>
              <a:t>(experimental study)</a:t>
            </a:r>
            <a:endParaRPr lang="th-TH" dirty="0">
              <a:cs typeface="Times New Roman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627784" y="3886200"/>
            <a:ext cx="6014566" cy="990600"/>
            <a:chOff x="1250" y="2448"/>
            <a:chExt cx="4194" cy="624"/>
          </a:xfrm>
        </p:grpSpPr>
        <p:sp>
          <p:nvSpPr>
            <p:cNvPr id="37892" name="Oval 4"/>
            <p:cNvSpPr>
              <a:spLocks noChangeArrowheads="1"/>
            </p:cNvSpPr>
            <p:nvPr/>
          </p:nvSpPr>
          <p:spPr bwMode="auto">
            <a:xfrm>
              <a:off x="1250" y="2592"/>
              <a:ext cx="1296" cy="48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>
                  <a:solidFill>
                    <a:schemeClr val="accent2"/>
                  </a:solidFill>
                </a:rPr>
                <a:t>Exposure</a:t>
              </a:r>
            </a:p>
          </p:txBody>
        </p:sp>
        <p:sp>
          <p:nvSpPr>
            <p:cNvPr id="37893" name="Oval 5"/>
            <p:cNvSpPr>
              <a:spLocks noChangeArrowheads="1"/>
            </p:cNvSpPr>
            <p:nvPr/>
          </p:nvSpPr>
          <p:spPr bwMode="auto">
            <a:xfrm>
              <a:off x="4148" y="2592"/>
              <a:ext cx="1296" cy="48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en-US" b="1"/>
                <a:t>Outcome</a:t>
              </a:r>
            </a:p>
          </p:txBody>
        </p:sp>
        <p:sp>
          <p:nvSpPr>
            <p:cNvPr id="37894" name="Line 6"/>
            <p:cNvSpPr>
              <a:spLocks noChangeShapeType="1"/>
            </p:cNvSpPr>
            <p:nvPr/>
          </p:nvSpPr>
          <p:spPr bwMode="auto">
            <a:xfrm>
              <a:off x="2592" y="2832"/>
              <a:ext cx="1488" cy="0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th-TH"/>
            </a:p>
          </p:txBody>
        </p:sp>
        <p:sp>
          <p:nvSpPr>
            <p:cNvPr id="37895" name="Text Box 7"/>
            <p:cNvSpPr txBox="1">
              <a:spLocks noChangeArrowheads="1"/>
            </p:cNvSpPr>
            <p:nvPr/>
          </p:nvSpPr>
          <p:spPr bwMode="auto">
            <a:xfrm>
              <a:off x="2793" y="2448"/>
              <a:ext cx="1104" cy="3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sz="3200" b="1" dirty="0">
                  <a:solidFill>
                    <a:schemeClr val="bg1"/>
                  </a:solidFill>
                  <a:latin typeface="Angsana New" pitchFamily="18" charset="-34"/>
                </a:rPr>
                <a:t>ความสัมพันธ์</a:t>
              </a:r>
            </a:p>
          </p:txBody>
        </p:sp>
      </p:grpSp>
      <p:graphicFrame>
        <p:nvGraphicFramePr>
          <p:cNvPr id="75776" name="Object 0"/>
          <p:cNvGraphicFramePr>
            <a:graphicFrameLocks noChangeAspect="1"/>
          </p:cNvGraphicFramePr>
          <p:nvPr/>
        </p:nvGraphicFramePr>
        <p:xfrm>
          <a:off x="1115616" y="2780928"/>
          <a:ext cx="1609725" cy="2286000"/>
        </p:xfrm>
        <a:graphic>
          <a:graphicData uri="http://schemas.openxmlformats.org/presentationml/2006/ole">
            <p:oleObj spid="_x0000_s16391" name="Image" r:id="rId3" imgW="3164137" imgH="4498412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45028A-A92E-4283-86A4-14D73BBC04C6}" type="slidenum">
              <a:rPr lang="en-US"/>
              <a:pPr/>
              <a:t>28</a:t>
            </a:fld>
            <a:endParaRPr lang="en-US"/>
          </a:p>
        </p:txBody>
      </p:sp>
      <p:sp>
        <p:nvSpPr>
          <p:cNvPr id="38914" name="Line 2"/>
          <p:cNvSpPr>
            <a:spLocks noChangeShapeType="1"/>
          </p:cNvSpPr>
          <p:nvPr/>
        </p:nvSpPr>
        <p:spPr bwMode="auto">
          <a:xfrm>
            <a:off x="1259632" y="3861048"/>
            <a:ext cx="7731968" cy="25152"/>
          </a:xfrm>
          <a:prstGeom prst="line">
            <a:avLst/>
          </a:prstGeom>
          <a:noFill/>
          <a:ln w="38100">
            <a:solidFill>
              <a:schemeClr val="accent5"/>
            </a:solidFill>
            <a:prstDash val="dash"/>
            <a:round/>
            <a:headEnd/>
            <a:tailEnd/>
          </a:ln>
          <a:effectLst/>
        </p:spPr>
        <p:txBody>
          <a:bodyPr/>
          <a:lstStyle/>
          <a:p>
            <a:endParaRPr lang="th-TH"/>
          </a:p>
        </p:txBody>
      </p:sp>
      <p:sp>
        <p:nvSpPr>
          <p:cNvPr id="38931" name="Rectangle 19"/>
          <p:cNvSpPr>
            <a:spLocks noGrp="1" noChangeArrowheads="1"/>
          </p:cNvSpPr>
          <p:nvPr>
            <p:ph type="title"/>
          </p:nvPr>
        </p:nvSpPr>
        <p:spPr>
          <a:xfrm>
            <a:off x="1187624" y="152400"/>
            <a:ext cx="7270576" cy="1143000"/>
          </a:xfrm>
        </p:spPr>
        <p:txBody>
          <a:bodyPr/>
          <a:lstStyle/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การศึกษาเชิงทดลอง</a:t>
            </a:r>
          </a:p>
        </p:txBody>
      </p:sp>
      <p:grpSp>
        <p:nvGrpSpPr>
          <p:cNvPr id="25" name="Group 24"/>
          <p:cNvGrpSpPr/>
          <p:nvPr/>
        </p:nvGrpSpPr>
        <p:grpSpPr>
          <a:xfrm>
            <a:off x="1331640" y="1271780"/>
            <a:ext cx="6745560" cy="5109548"/>
            <a:chOff x="381000" y="1284288"/>
            <a:chExt cx="7696200" cy="5421312"/>
          </a:xfrm>
        </p:grpSpPr>
        <p:sp>
          <p:nvSpPr>
            <p:cNvPr id="38915" name="Text Box 3"/>
            <p:cNvSpPr txBox="1">
              <a:spLocks noChangeArrowheads="1"/>
            </p:cNvSpPr>
            <p:nvPr/>
          </p:nvSpPr>
          <p:spPr bwMode="auto">
            <a:xfrm>
              <a:off x="577547" y="1284288"/>
              <a:ext cx="1600200" cy="555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b="1" dirty="0">
                  <a:solidFill>
                    <a:srgbClr val="002060"/>
                  </a:solidFill>
                  <a:latin typeface="Angsana New" pitchFamily="18" charset="-34"/>
                </a:rPr>
                <a:t>กลุ่มศึกษา</a:t>
              </a:r>
            </a:p>
          </p:txBody>
        </p:sp>
        <p:sp>
          <p:nvSpPr>
            <p:cNvPr id="38916" name="Text Box 4"/>
            <p:cNvSpPr txBox="1">
              <a:spLocks noChangeArrowheads="1"/>
            </p:cNvSpPr>
            <p:nvPr/>
          </p:nvSpPr>
          <p:spPr bwMode="auto">
            <a:xfrm>
              <a:off x="577547" y="4164013"/>
              <a:ext cx="2514600" cy="5551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b="1">
                  <a:solidFill>
                    <a:srgbClr val="002060"/>
                  </a:solidFill>
                  <a:latin typeface="Angsana New" pitchFamily="18" charset="-34"/>
                </a:rPr>
                <a:t>กลุ่มเปรียบเทียบ</a:t>
              </a:r>
            </a:p>
          </p:txBody>
        </p:sp>
        <p:sp>
          <p:nvSpPr>
            <p:cNvPr id="38917" name="Oval 5"/>
            <p:cNvSpPr>
              <a:spLocks noChangeArrowheads="1"/>
            </p:cNvSpPr>
            <p:nvPr/>
          </p:nvSpPr>
          <p:spPr bwMode="auto">
            <a:xfrm>
              <a:off x="1219200" y="2438400"/>
              <a:ext cx="2743200" cy="762000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th-TH" sz="3200" b="1" dirty="0">
                  <a:solidFill>
                    <a:srgbClr val="002060"/>
                  </a:solidFill>
                  <a:latin typeface="Angsana New" pitchFamily="18" charset="-34"/>
                </a:rPr>
                <a:t>กลุ่มที่มีปัจจัย</a:t>
              </a:r>
            </a:p>
          </p:txBody>
        </p:sp>
        <p:sp>
          <p:nvSpPr>
            <p:cNvPr id="38918" name="Oval 6"/>
            <p:cNvSpPr>
              <a:spLocks noChangeArrowheads="1"/>
            </p:cNvSpPr>
            <p:nvPr/>
          </p:nvSpPr>
          <p:spPr bwMode="auto">
            <a:xfrm>
              <a:off x="1143000" y="5257800"/>
              <a:ext cx="2743200" cy="762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th-TH" sz="3200" b="1">
                  <a:latin typeface="Angsana New" pitchFamily="18" charset="-34"/>
                </a:rPr>
                <a:t>กลุ่มที่ไม่มีปัจจัย</a:t>
              </a:r>
            </a:p>
          </p:txBody>
        </p:sp>
        <p:grpSp>
          <p:nvGrpSpPr>
            <p:cNvPr id="2" name="Group 24"/>
            <p:cNvGrpSpPr>
              <a:grpSpLocks/>
            </p:cNvGrpSpPr>
            <p:nvPr/>
          </p:nvGrpSpPr>
          <p:grpSpPr bwMode="auto">
            <a:xfrm>
              <a:off x="4038600" y="1676400"/>
              <a:ext cx="4038600" cy="1981200"/>
              <a:chOff x="2544" y="1056"/>
              <a:chExt cx="2544" cy="1248"/>
            </a:xfrm>
          </p:grpSpPr>
          <p:grpSp>
            <p:nvGrpSpPr>
              <p:cNvPr id="3" name="Group 7"/>
              <p:cNvGrpSpPr>
                <a:grpSpLocks/>
              </p:cNvGrpSpPr>
              <p:nvPr/>
            </p:nvGrpSpPr>
            <p:grpSpPr bwMode="auto">
              <a:xfrm>
                <a:off x="2544" y="1056"/>
                <a:ext cx="2544" cy="624"/>
                <a:chOff x="2064" y="480"/>
                <a:chExt cx="2544" cy="624"/>
              </a:xfrm>
            </p:grpSpPr>
            <p:sp>
              <p:nvSpPr>
                <p:cNvPr id="38920" name="AutoShape 8"/>
                <p:cNvSpPr>
                  <a:spLocks noChangeArrowheads="1"/>
                </p:cNvSpPr>
                <p:nvPr/>
              </p:nvSpPr>
              <p:spPr bwMode="auto">
                <a:xfrm>
                  <a:off x="3264" y="480"/>
                  <a:ext cx="1344" cy="4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th-TH" sz="3200" b="1" dirty="0" smtClean="0">
                      <a:solidFill>
                        <a:schemeClr val="bg1"/>
                      </a:solidFill>
                      <a:latin typeface="Angsana New" pitchFamily="18" charset="-34"/>
                    </a:rPr>
                    <a:t>เกิดโรค</a:t>
                  </a:r>
                  <a:endParaRPr lang="th-TH" sz="3200" b="1" dirty="0">
                    <a:solidFill>
                      <a:schemeClr val="bg1"/>
                    </a:solidFill>
                    <a:latin typeface="Angsana New" pitchFamily="18" charset="-34"/>
                  </a:endParaRPr>
                </a:p>
              </p:txBody>
            </p:sp>
            <p:sp>
              <p:nvSpPr>
                <p:cNvPr id="38921" name="Line 9"/>
                <p:cNvSpPr>
                  <a:spLocks noChangeShapeType="1"/>
                </p:cNvSpPr>
                <p:nvPr/>
              </p:nvSpPr>
              <p:spPr bwMode="auto">
                <a:xfrm flipV="1">
                  <a:off x="2064" y="808"/>
                  <a:ext cx="1104" cy="296"/>
                </a:xfrm>
                <a:prstGeom prst="line">
                  <a:avLst/>
                </a:prstGeom>
                <a:noFill/>
                <a:ln w="57150">
                  <a:solidFill>
                    <a:srgbClr val="99FF66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th-TH"/>
                </a:p>
              </p:txBody>
            </p:sp>
          </p:grpSp>
          <p:grpSp>
            <p:nvGrpSpPr>
              <p:cNvPr id="4" name="Group 13"/>
              <p:cNvGrpSpPr>
                <a:grpSpLocks/>
              </p:cNvGrpSpPr>
              <p:nvPr/>
            </p:nvGrpSpPr>
            <p:grpSpPr bwMode="auto">
              <a:xfrm>
                <a:off x="2544" y="1824"/>
                <a:ext cx="2544" cy="480"/>
                <a:chOff x="2064" y="1248"/>
                <a:chExt cx="2544" cy="480"/>
              </a:xfrm>
            </p:grpSpPr>
            <p:sp>
              <p:nvSpPr>
                <p:cNvPr id="38926" name="AutoShape 14"/>
                <p:cNvSpPr>
                  <a:spLocks noChangeArrowheads="1"/>
                </p:cNvSpPr>
                <p:nvPr/>
              </p:nvSpPr>
              <p:spPr bwMode="auto">
                <a:xfrm>
                  <a:off x="3264" y="1248"/>
                  <a:ext cx="1344" cy="48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th-TH" sz="3200" b="1" dirty="0" smtClean="0">
                      <a:latin typeface="Angsana New" pitchFamily="18" charset="-34"/>
                    </a:rPr>
                    <a:t>ไม่</a:t>
                  </a:r>
                  <a:r>
                    <a:rPr lang="th-TH" sz="3200" b="1" dirty="0">
                      <a:latin typeface="Angsana New" pitchFamily="18" charset="-34"/>
                    </a:rPr>
                    <a:t>เกิดโรค</a:t>
                  </a:r>
                </a:p>
              </p:txBody>
            </p:sp>
            <p:sp>
              <p:nvSpPr>
                <p:cNvPr id="38927" name="Line 15"/>
                <p:cNvSpPr>
                  <a:spLocks noChangeShapeType="1"/>
                </p:cNvSpPr>
                <p:nvPr/>
              </p:nvSpPr>
              <p:spPr bwMode="auto">
                <a:xfrm>
                  <a:off x="2064" y="1248"/>
                  <a:ext cx="1104" cy="296"/>
                </a:xfrm>
                <a:prstGeom prst="line">
                  <a:avLst/>
                </a:prstGeom>
                <a:noFill/>
                <a:ln w="57150">
                  <a:solidFill>
                    <a:srgbClr val="99FF66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th-TH"/>
                </a:p>
              </p:txBody>
            </p:sp>
          </p:grpSp>
        </p:grp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4038600" y="4572000"/>
              <a:ext cx="4038600" cy="2133600"/>
              <a:chOff x="2544" y="2880"/>
              <a:chExt cx="2544" cy="1344"/>
            </a:xfrm>
          </p:grpSpPr>
          <p:grpSp>
            <p:nvGrpSpPr>
              <p:cNvPr id="6" name="Group 10"/>
              <p:cNvGrpSpPr>
                <a:grpSpLocks/>
              </p:cNvGrpSpPr>
              <p:nvPr/>
            </p:nvGrpSpPr>
            <p:grpSpPr bwMode="auto">
              <a:xfrm>
                <a:off x="2544" y="2880"/>
                <a:ext cx="2544" cy="576"/>
                <a:chOff x="2064" y="2448"/>
                <a:chExt cx="2544" cy="576"/>
              </a:xfrm>
            </p:grpSpPr>
            <p:sp>
              <p:nvSpPr>
                <p:cNvPr id="38923" name="AutoShape 11"/>
                <p:cNvSpPr>
                  <a:spLocks noChangeArrowheads="1"/>
                </p:cNvSpPr>
                <p:nvPr/>
              </p:nvSpPr>
              <p:spPr bwMode="auto">
                <a:xfrm>
                  <a:off x="3264" y="2448"/>
                  <a:ext cx="1344" cy="480"/>
                </a:xfrm>
                <a:prstGeom prst="roundRect">
                  <a:avLst>
                    <a:gd name="adj" fmla="val 16667"/>
                  </a:avLst>
                </a:prstGeom>
                <a:solidFill>
                  <a:srgbClr val="FF0000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th-TH" sz="3200" b="1" dirty="0" smtClean="0">
                      <a:solidFill>
                        <a:schemeClr val="bg1"/>
                      </a:solidFill>
                      <a:latin typeface="Angsana New" pitchFamily="18" charset="-34"/>
                    </a:rPr>
                    <a:t>เกิด</a:t>
                  </a:r>
                  <a:r>
                    <a:rPr lang="th-TH" sz="3200" b="1" dirty="0">
                      <a:solidFill>
                        <a:schemeClr val="bg1"/>
                      </a:solidFill>
                      <a:latin typeface="Angsana New" pitchFamily="18" charset="-34"/>
                    </a:rPr>
                    <a:t>โรค</a:t>
                  </a:r>
                </a:p>
              </p:txBody>
            </p:sp>
            <p:sp>
              <p:nvSpPr>
                <p:cNvPr id="38924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064" y="2728"/>
                  <a:ext cx="1104" cy="296"/>
                </a:xfrm>
                <a:prstGeom prst="line">
                  <a:avLst/>
                </a:prstGeom>
                <a:noFill/>
                <a:ln w="57150">
                  <a:solidFill>
                    <a:srgbClr val="99FF66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th-TH"/>
                </a:p>
              </p:txBody>
            </p:sp>
          </p:grpSp>
          <p:grpSp>
            <p:nvGrpSpPr>
              <p:cNvPr id="7" name="Group 16"/>
              <p:cNvGrpSpPr>
                <a:grpSpLocks/>
              </p:cNvGrpSpPr>
              <p:nvPr/>
            </p:nvGrpSpPr>
            <p:grpSpPr bwMode="auto">
              <a:xfrm>
                <a:off x="2544" y="3688"/>
                <a:ext cx="2544" cy="536"/>
                <a:chOff x="2064" y="3256"/>
                <a:chExt cx="2544" cy="536"/>
              </a:xfrm>
            </p:grpSpPr>
            <p:sp>
              <p:nvSpPr>
                <p:cNvPr id="38929" name="AutoShape 17"/>
                <p:cNvSpPr>
                  <a:spLocks noChangeArrowheads="1"/>
                </p:cNvSpPr>
                <p:nvPr/>
              </p:nvSpPr>
              <p:spPr bwMode="auto">
                <a:xfrm>
                  <a:off x="3264" y="3312"/>
                  <a:ext cx="1344" cy="480"/>
                </a:xfrm>
                <a:prstGeom prst="roundRect">
                  <a:avLst>
                    <a:gd name="adj" fmla="val 16667"/>
                  </a:avLst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/>
                  <a:r>
                    <a:rPr lang="th-TH" sz="3200" b="1" dirty="0" smtClean="0">
                      <a:latin typeface="Angsana New" pitchFamily="18" charset="-34"/>
                    </a:rPr>
                    <a:t>ไม่</a:t>
                  </a:r>
                  <a:r>
                    <a:rPr lang="th-TH" sz="3200" b="1" dirty="0">
                      <a:latin typeface="Angsana New" pitchFamily="18" charset="-34"/>
                    </a:rPr>
                    <a:t>เกิดโรค</a:t>
                  </a:r>
                </a:p>
              </p:txBody>
            </p:sp>
            <p:sp>
              <p:nvSpPr>
                <p:cNvPr id="38930" name="Line 18"/>
                <p:cNvSpPr>
                  <a:spLocks noChangeShapeType="1"/>
                </p:cNvSpPr>
                <p:nvPr/>
              </p:nvSpPr>
              <p:spPr bwMode="auto">
                <a:xfrm>
                  <a:off x="2064" y="3256"/>
                  <a:ext cx="1104" cy="296"/>
                </a:xfrm>
                <a:prstGeom prst="line">
                  <a:avLst/>
                </a:prstGeom>
                <a:noFill/>
                <a:ln w="57150">
                  <a:solidFill>
                    <a:srgbClr val="99FF66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/>
                <a:lstStyle/>
                <a:p>
                  <a:endParaRPr lang="th-TH"/>
                </a:p>
              </p:txBody>
            </p:sp>
          </p:grpSp>
        </p:grpSp>
        <p:graphicFrame>
          <p:nvGraphicFramePr>
            <p:cNvPr id="76800" name="Object 0"/>
            <p:cNvGraphicFramePr>
              <a:graphicFrameLocks noChangeAspect="1"/>
            </p:cNvGraphicFramePr>
            <p:nvPr/>
          </p:nvGraphicFramePr>
          <p:xfrm>
            <a:off x="481013" y="1828800"/>
            <a:ext cx="966787" cy="1371600"/>
          </p:xfrm>
          <a:graphic>
            <a:graphicData uri="http://schemas.openxmlformats.org/presentationml/2006/ole">
              <p:oleObj spid="_x0000_s17420" name="Image" r:id="rId3" imgW="3164137" imgH="4498412" progId="">
                <p:embed/>
              </p:oleObj>
            </a:graphicData>
          </a:graphic>
        </p:graphicFrame>
        <p:graphicFrame>
          <p:nvGraphicFramePr>
            <p:cNvPr id="76801" name="Object 1"/>
            <p:cNvGraphicFramePr>
              <a:graphicFrameLocks noChangeAspect="1"/>
            </p:cNvGraphicFramePr>
            <p:nvPr/>
          </p:nvGraphicFramePr>
          <p:xfrm>
            <a:off x="381000" y="4572000"/>
            <a:ext cx="730250" cy="1295400"/>
          </p:xfrm>
          <a:graphic>
            <a:graphicData uri="http://schemas.openxmlformats.org/presentationml/2006/ole">
              <p:oleObj spid="_x0000_s17421" name="Image" r:id="rId4" imgW="1664666" imgH="2960819" progId="">
                <p:embed/>
              </p:oleObj>
            </a:graphicData>
          </a:graphic>
        </p:graphicFrame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CB8766-6781-4D48-97CF-AB84C5AB8788}" type="slidenum">
              <a:rPr lang="en-US"/>
              <a:pPr/>
              <a:t>29</a:t>
            </a:fld>
            <a:endParaRPr lang="en-US"/>
          </a:p>
        </p:txBody>
      </p:sp>
      <p:sp>
        <p:nvSpPr>
          <p:cNvPr id="45077" name="Text Box 21"/>
          <p:cNvSpPr txBox="1">
            <a:spLocks noChangeArrowheads="1"/>
          </p:cNvSpPr>
          <p:nvPr/>
        </p:nvSpPr>
        <p:spPr bwMode="auto">
          <a:xfrm>
            <a:off x="980256" y="6537325"/>
            <a:ext cx="76962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h-TH" sz="2000" dirty="0">
                <a:solidFill>
                  <a:srgbClr val="7030A0"/>
                </a:solidFill>
                <a:latin typeface="Angsana New" pitchFamily="18" charset="-34"/>
              </a:rPr>
              <a:t>ที่มา</a:t>
            </a:r>
            <a:r>
              <a:rPr lang="en-US" sz="2000" dirty="0">
                <a:solidFill>
                  <a:srgbClr val="7030A0"/>
                </a:solidFill>
                <a:latin typeface="Angsana New" pitchFamily="18" charset="-34"/>
              </a:rPr>
              <a:t>:</a:t>
            </a:r>
            <a:r>
              <a:rPr lang="th-TH" sz="2000" dirty="0">
                <a:solidFill>
                  <a:srgbClr val="7030A0"/>
                </a:solidFill>
                <a:latin typeface="Angsana New" pitchFamily="18" charset="-34"/>
              </a:rPr>
              <a:t> ดัดแปลงจากภิรมย์  กมลรัตนกุล และคณะ , หลักการทำวิจัยให้สำเร็จ</a:t>
            </a:r>
          </a:p>
        </p:txBody>
      </p:sp>
      <p:sp>
        <p:nvSpPr>
          <p:cNvPr id="45078" name="Rectangle 22"/>
          <p:cNvSpPr>
            <a:spLocks noChangeArrowheads="1"/>
          </p:cNvSpPr>
          <p:nvPr/>
        </p:nvSpPr>
        <p:spPr bwMode="auto">
          <a:xfrm>
            <a:off x="304800" y="228600"/>
            <a:ext cx="8458200" cy="762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lIns="90488" tIns="44450" rIns="90488" bIns="44450" anchor="b"/>
          <a:lstStyle/>
          <a:p>
            <a:pPr algn="ctr"/>
            <a:r>
              <a:rPr lang="th-TH" sz="4000" b="1" dirty="0">
                <a:solidFill>
                  <a:srgbClr val="7030A0"/>
                </a:solidFill>
                <a:cs typeface="JasmineUPC" pitchFamily="18" charset="-34"/>
              </a:rPr>
              <a:t>สรุปรูปแบบของการศึกษาทางระบาดวิทยา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1043608" y="1484784"/>
            <a:ext cx="7921034" cy="4833938"/>
            <a:chOff x="331748" y="1433513"/>
            <a:chExt cx="8659852" cy="4833938"/>
          </a:xfrm>
        </p:grpSpPr>
        <p:sp>
          <p:nvSpPr>
            <p:cNvPr id="45058" name="Text Box 2"/>
            <p:cNvSpPr txBox="1">
              <a:spLocks noChangeArrowheads="1"/>
            </p:cNvSpPr>
            <p:nvPr/>
          </p:nvSpPr>
          <p:spPr bwMode="auto">
            <a:xfrm>
              <a:off x="331748" y="3615407"/>
              <a:ext cx="1938637" cy="461665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00FFFF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th-TH" sz="2400" b="1" dirty="0">
                  <a:solidFill>
                    <a:srgbClr val="660066"/>
                  </a:solidFill>
                  <a:latin typeface="Angsana New" pitchFamily="18" charset="-34"/>
                </a:rPr>
                <a:t>รูปแบบการศึกษา</a:t>
              </a:r>
            </a:p>
          </p:txBody>
        </p:sp>
        <p:grpSp>
          <p:nvGrpSpPr>
            <p:cNvPr id="2" name="Group 39"/>
            <p:cNvGrpSpPr>
              <a:grpSpLocks/>
            </p:cNvGrpSpPr>
            <p:nvPr/>
          </p:nvGrpSpPr>
          <p:grpSpPr bwMode="auto">
            <a:xfrm>
              <a:off x="460374" y="1628775"/>
              <a:ext cx="3054351" cy="4178300"/>
              <a:chOff x="290" y="1026"/>
              <a:chExt cx="1924" cy="2632"/>
            </a:xfrm>
          </p:grpSpPr>
          <p:sp>
            <p:nvSpPr>
              <p:cNvPr id="45059" name="Text Box 3"/>
              <p:cNvSpPr txBox="1">
                <a:spLocks noChangeArrowheads="1"/>
              </p:cNvSpPr>
              <p:nvPr/>
            </p:nvSpPr>
            <p:spPr bwMode="auto">
              <a:xfrm>
                <a:off x="528" y="1411"/>
                <a:ext cx="1597" cy="756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การศึกษาโดยการทดลอง</a:t>
                </a:r>
              </a:p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(Experim</a:t>
                </a:r>
                <a:r>
                  <a:rPr lang="en-US" sz="2400" b="1">
                    <a:solidFill>
                      <a:srgbClr val="002060"/>
                    </a:solidFill>
                    <a:latin typeface="Angsana New" pitchFamily="18" charset="-34"/>
                  </a:rPr>
                  <a:t>e</a:t>
                </a:r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ntal)</a:t>
                </a:r>
              </a:p>
            </p:txBody>
          </p:sp>
          <p:sp>
            <p:nvSpPr>
              <p:cNvPr id="45060" name="Text Box 4"/>
              <p:cNvSpPr txBox="1">
                <a:spLocks noChangeArrowheads="1"/>
              </p:cNvSpPr>
              <p:nvPr/>
            </p:nvSpPr>
            <p:spPr bwMode="auto">
              <a:xfrm>
                <a:off x="389" y="1026"/>
                <a:ext cx="1793" cy="22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lnSpc>
                    <a:spcPct val="60000"/>
                  </a:lnSpc>
                  <a:spcBef>
                    <a:spcPct val="50000"/>
                  </a:spcBef>
                </a:pPr>
                <a:r>
                  <a:rPr lang="th-TH" sz="2400" b="1" dirty="0">
                    <a:solidFill>
                      <a:srgbClr val="002060"/>
                    </a:solidFill>
                    <a:latin typeface="Angsana New" pitchFamily="18" charset="-34"/>
                  </a:rPr>
                  <a:t>มีการ</a:t>
                </a:r>
                <a:r>
                  <a:rPr lang="th-TH" sz="2400" b="1" dirty="0" smtClean="0">
                    <a:solidFill>
                      <a:srgbClr val="002060"/>
                    </a:solidFill>
                    <a:latin typeface="Angsana New" pitchFamily="18" charset="-34"/>
                  </a:rPr>
                  <a:t>กำหนดหรือให้ปัจจัย</a:t>
                </a:r>
                <a:endParaRPr lang="th-TH" sz="2400" b="1" dirty="0">
                  <a:solidFill>
                    <a:srgbClr val="002060"/>
                  </a:solidFill>
                  <a:latin typeface="Angsana New" pitchFamily="18" charset="-34"/>
                </a:endParaRPr>
              </a:p>
            </p:txBody>
          </p:sp>
          <p:sp>
            <p:nvSpPr>
              <p:cNvPr id="45061" name="Text Box 5"/>
              <p:cNvSpPr txBox="1">
                <a:spLocks noChangeArrowheads="1"/>
              </p:cNvSpPr>
              <p:nvPr/>
            </p:nvSpPr>
            <p:spPr bwMode="auto">
              <a:xfrm>
                <a:off x="430" y="2764"/>
                <a:ext cx="1638" cy="523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การศึกษาโดยการสังเกต</a:t>
                </a:r>
              </a:p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(Observational)</a:t>
                </a:r>
              </a:p>
            </p:txBody>
          </p:sp>
          <p:sp>
            <p:nvSpPr>
              <p:cNvPr id="45062" name="Text Box 6"/>
              <p:cNvSpPr txBox="1">
                <a:spLocks noChangeArrowheads="1"/>
              </p:cNvSpPr>
              <p:nvPr/>
            </p:nvSpPr>
            <p:spPr bwMode="auto">
              <a:xfrm>
                <a:off x="290" y="3385"/>
                <a:ext cx="1924" cy="2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th-TH" sz="2400" b="1" dirty="0">
                    <a:solidFill>
                      <a:srgbClr val="002060"/>
                    </a:solidFill>
                    <a:latin typeface="Angsana New" pitchFamily="18" charset="-34"/>
                  </a:rPr>
                  <a:t>ไม่มีการ</a:t>
                </a:r>
                <a:r>
                  <a:rPr lang="th-TH" sz="2400" b="1" dirty="0" smtClean="0">
                    <a:solidFill>
                      <a:srgbClr val="002060"/>
                    </a:solidFill>
                    <a:latin typeface="Angsana New" pitchFamily="18" charset="-34"/>
                  </a:rPr>
                  <a:t>กำหนดหรือให้ปัจจัย</a:t>
                </a:r>
                <a:endParaRPr lang="th-TH" sz="2400" b="1" dirty="0">
                  <a:solidFill>
                    <a:srgbClr val="002060"/>
                  </a:solidFill>
                  <a:latin typeface="Angsana New" pitchFamily="18" charset="-34"/>
                </a:endParaRPr>
              </a:p>
            </p:txBody>
          </p:sp>
          <p:grpSp>
            <p:nvGrpSpPr>
              <p:cNvPr id="3" name="Group 29"/>
              <p:cNvGrpSpPr>
                <a:grpSpLocks/>
              </p:cNvGrpSpPr>
              <p:nvPr/>
            </p:nvGrpSpPr>
            <p:grpSpPr bwMode="auto">
              <a:xfrm>
                <a:off x="1392" y="2026"/>
                <a:ext cx="336" cy="720"/>
                <a:chOff x="1392" y="2026"/>
                <a:chExt cx="336" cy="720"/>
              </a:xfrm>
            </p:grpSpPr>
            <p:sp>
              <p:nvSpPr>
                <p:cNvPr id="45080" name="Line 24"/>
                <p:cNvSpPr>
                  <a:spLocks noChangeShapeType="1"/>
                </p:cNvSpPr>
                <p:nvPr/>
              </p:nvSpPr>
              <p:spPr bwMode="auto">
                <a:xfrm>
                  <a:off x="1728" y="2026"/>
                  <a:ext cx="0" cy="720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 type="triangle" w="med" len="med"/>
                  <a:tailEnd type="triangle" w="med" len="med"/>
                </a:ln>
                <a:effectLst/>
              </p:spPr>
              <p:txBody>
                <a:bodyPr wrap="none" anchor="ctr"/>
                <a:lstStyle/>
                <a:p>
                  <a:endParaRPr lang="th-TH" sz="2400">
                    <a:solidFill>
                      <a:srgbClr val="002060"/>
                    </a:solidFill>
                  </a:endParaRPr>
                </a:p>
              </p:txBody>
            </p:sp>
            <p:sp>
              <p:nvSpPr>
                <p:cNvPr id="45084" name="Line 28"/>
                <p:cNvSpPr>
                  <a:spLocks noChangeShapeType="1"/>
                </p:cNvSpPr>
                <p:nvPr/>
              </p:nvSpPr>
              <p:spPr bwMode="auto">
                <a:xfrm>
                  <a:off x="1392" y="2400"/>
                  <a:ext cx="336" cy="0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h-TH" sz="240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4" name="Group 38"/>
            <p:cNvGrpSpPr>
              <a:grpSpLocks/>
            </p:cNvGrpSpPr>
            <p:nvPr/>
          </p:nvGrpSpPr>
          <p:grpSpPr bwMode="auto">
            <a:xfrm>
              <a:off x="3200402" y="1433513"/>
              <a:ext cx="3100389" cy="4833938"/>
              <a:chOff x="2016" y="903"/>
              <a:chExt cx="1953" cy="3045"/>
            </a:xfrm>
          </p:grpSpPr>
          <p:sp>
            <p:nvSpPr>
              <p:cNvPr id="45063" name="Text Box 7"/>
              <p:cNvSpPr txBox="1">
                <a:spLocks noChangeArrowheads="1"/>
              </p:cNvSpPr>
              <p:nvPr/>
            </p:nvSpPr>
            <p:spPr bwMode="auto">
              <a:xfrm>
                <a:off x="2403" y="1313"/>
                <a:ext cx="1528" cy="523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การศึกษาเชิงพรรณนา</a:t>
                </a:r>
              </a:p>
              <a:p>
                <a:pPr algn="ctr"/>
                <a:r>
                  <a:rPr lang="en-US" sz="2400" b="1">
                    <a:solidFill>
                      <a:srgbClr val="002060"/>
                    </a:solidFill>
                    <a:latin typeface="Angsana New" pitchFamily="18" charset="-34"/>
                  </a:rPr>
                  <a:t>(Descriptive Study)</a:t>
                </a:r>
                <a:endParaRPr lang="th-TH" sz="2400" b="1">
                  <a:solidFill>
                    <a:srgbClr val="002060"/>
                  </a:solidFill>
                  <a:latin typeface="Angsana New" pitchFamily="18" charset="-34"/>
                </a:endParaRPr>
              </a:p>
            </p:txBody>
          </p:sp>
          <p:sp>
            <p:nvSpPr>
              <p:cNvPr id="45064" name="Text Box 8"/>
              <p:cNvSpPr txBox="1">
                <a:spLocks noChangeArrowheads="1"/>
              </p:cNvSpPr>
              <p:nvPr/>
            </p:nvSpPr>
            <p:spPr bwMode="auto">
              <a:xfrm>
                <a:off x="2455" y="3093"/>
                <a:ext cx="1514" cy="523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การศึกษาเชิงวิเคราะห์</a:t>
                </a:r>
              </a:p>
              <a:p>
                <a:pPr algn="ctr"/>
                <a:r>
                  <a:rPr lang="th-TH" sz="2400" b="1">
                    <a:solidFill>
                      <a:srgbClr val="002060"/>
                    </a:solidFill>
                    <a:latin typeface="Angsana New" pitchFamily="18" charset="-34"/>
                  </a:rPr>
                  <a:t>(Analytical Study)</a:t>
                </a:r>
              </a:p>
            </p:txBody>
          </p:sp>
          <p:sp>
            <p:nvSpPr>
              <p:cNvPr id="45065" name="Text Box 9"/>
              <p:cNvSpPr txBox="1">
                <a:spLocks noChangeArrowheads="1"/>
              </p:cNvSpPr>
              <p:nvPr/>
            </p:nvSpPr>
            <p:spPr bwMode="auto">
              <a:xfrm>
                <a:off x="2496" y="903"/>
                <a:ext cx="1333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th-TH" sz="2400" b="1" dirty="0">
                    <a:solidFill>
                      <a:srgbClr val="002060"/>
                    </a:solidFill>
                    <a:latin typeface="Angsana New" pitchFamily="18" charset="-34"/>
                  </a:rPr>
                  <a:t>ไม่มีกลุ่มเปรียบเทียบ</a:t>
                </a:r>
              </a:p>
            </p:txBody>
          </p:sp>
          <p:sp>
            <p:nvSpPr>
              <p:cNvPr id="45066" name="Text Box 10"/>
              <p:cNvSpPr txBox="1">
                <a:spLocks noChangeArrowheads="1"/>
              </p:cNvSpPr>
              <p:nvPr/>
            </p:nvSpPr>
            <p:spPr bwMode="auto">
              <a:xfrm>
                <a:off x="2620" y="3657"/>
                <a:ext cx="1184" cy="29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th-TH" sz="2400" b="1" dirty="0">
                    <a:solidFill>
                      <a:srgbClr val="002060"/>
                    </a:solidFill>
                    <a:latin typeface="Angsana New" pitchFamily="18" charset="-34"/>
                  </a:rPr>
                  <a:t>มีกลุ่มเปรียบเทียบ</a:t>
                </a:r>
              </a:p>
            </p:txBody>
          </p:sp>
          <p:grpSp>
            <p:nvGrpSpPr>
              <p:cNvPr id="5" name="Group 32"/>
              <p:cNvGrpSpPr>
                <a:grpSpLocks/>
              </p:cNvGrpSpPr>
              <p:nvPr/>
            </p:nvGrpSpPr>
            <p:grpSpPr bwMode="auto">
              <a:xfrm>
                <a:off x="2016" y="1583"/>
                <a:ext cx="477" cy="1780"/>
                <a:chOff x="2016" y="1583"/>
                <a:chExt cx="477" cy="1780"/>
              </a:xfrm>
            </p:grpSpPr>
            <p:cxnSp>
              <p:nvCxnSpPr>
                <p:cNvPr id="45086" name="AutoShape 30"/>
                <p:cNvCxnSpPr>
                  <a:cxnSpLocks noChangeShapeType="1"/>
                </p:cNvCxnSpPr>
                <p:nvPr/>
              </p:nvCxnSpPr>
              <p:spPr bwMode="auto">
                <a:xfrm rot="10800000">
                  <a:off x="2441" y="1583"/>
                  <a:ext cx="52" cy="1780"/>
                </a:xfrm>
                <a:prstGeom prst="bentConnector3">
                  <a:avLst>
                    <a:gd name="adj1" fmla="val 404650"/>
                  </a:avLst>
                </a:prstGeom>
                <a:noFill/>
                <a:ln w="57150">
                  <a:solidFill>
                    <a:srgbClr val="FF0000"/>
                  </a:solidFill>
                  <a:miter lim="800000"/>
                  <a:headEnd type="triangle" w="med" len="med"/>
                  <a:tailEnd type="triangle" w="med" len="med"/>
                </a:ln>
                <a:effectLst/>
              </p:spPr>
            </p:cxnSp>
            <p:sp>
              <p:nvSpPr>
                <p:cNvPr id="45087" name="Line 31"/>
                <p:cNvSpPr>
                  <a:spLocks noChangeShapeType="1"/>
                </p:cNvSpPr>
                <p:nvPr/>
              </p:nvSpPr>
              <p:spPr bwMode="auto">
                <a:xfrm>
                  <a:off x="2016" y="3120"/>
                  <a:ext cx="240" cy="0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h-TH" sz="2400">
                    <a:solidFill>
                      <a:srgbClr val="002060"/>
                    </a:solidFill>
                  </a:endParaRPr>
                </a:p>
              </p:txBody>
            </p:sp>
          </p:grpSp>
        </p:grpSp>
        <p:grpSp>
          <p:nvGrpSpPr>
            <p:cNvPr id="6" name="Group 40"/>
            <p:cNvGrpSpPr>
              <a:grpSpLocks/>
            </p:cNvGrpSpPr>
            <p:nvPr/>
          </p:nvGrpSpPr>
          <p:grpSpPr bwMode="auto">
            <a:xfrm>
              <a:off x="6315075" y="2708275"/>
              <a:ext cx="2676525" cy="3546475"/>
              <a:chOff x="3978" y="1706"/>
              <a:chExt cx="1686" cy="2234"/>
            </a:xfrm>
          </p:grpSpPr>
          <p:sp>
            <p:nvSpPr>
              <p:cNvPr id="45067" name="Text Box 11"/>
              <p:cNvSpPr txBox="1">
                <a:spLocks noChangeArrowheads="1"/>
              </p:cNvSpPr>
              <p:nvPr/>
            </p:nvSpPr>
            <p:spPr bwMode="auto">
              <a:xfrm>
                <a:off x="4478" y="1706"/>
                <a:ext cx="1186" cy="756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th-TH" sz="2400" b="1" dirty="0">
                    <a:solidFill>
                      <a:srgbClr val="660066"/>
                    </a:solidFill>
                    <a:latin typeface="Angsana New" pitchFamily="18" charset="-34"/>
                  </a:rPr>
                  <a:t>ณ จุดเวลาใด</a:t>
                </a:r>
              </a:p>
              <a:p>
                <a:pPr algn="ctr">
                  <a:lnSpc>
                    <a:spcPct val="90000"/>
                  </a:lnSpc>
                  <a:spcBef>
                    <a:spcPct val="50000"/>
                  </a:spcBef>
                </a:pPr>
                <a:r>
                  <a:rPr lang="th-TH" sz="2400" b="1" dirty="0">
                    <a:solidFill>
                      <a:srgbClr val="660066"/>
                    </a:solidFill>
                    <a:latin typeface="Angsana New" pitchFamily="18" charset="-34"/>
                  </a:rPr>
                  <a:t>เวลาหนึ่ง</a:t>
                </a:r>
              </a:p>
              <a:p>
                <a:pPr algn="ctr">
                  <a:lnSpc>
                    <a:spcPct val="20000"/>
                  </a:lnSpc>
                  <a:spcBef>
                    <a:spcPct val="50000"/>
                  </a:spcBef>
                </a:pPr>
                <a:r>
                  <a:rPr lang="en-US" sz="2400" b="1" dirty="0">
                    <a:solidFill>
                      <a:srgbClr val="660066"/>
                    </a:solidFill>
                    <a:latin typeface="Angsana New" pitchFamily="18" charset="-34"/>
                  </a:rPr>
                  <a:t>(Cross-sectional)</a:t>
                </a:r>
                <a:endParaRPr lang="th-TH" sz="2400" b="1" dirty="0">
                  <a:solidFill>
                    <a:srgbClr val="660066"/>
                  </a:solidFill>
                  <a:latin typeface="Angsana New" pitchFamily="18" charset="-34"/>
                </a:endParaRPr>
              </a:p>
            </p:txBody>
          </p:sp>
          <p:sp>
            <p:nvSpPr>
              <p:cNvPr id="45068" name="Text Box 12"/>
              <p:cNvSpPr txBox="1">
                <a:spLocks noChangeArrowheads="1"/>
              </p:cNvSpPr>
              <p:nvPr/>
            </p:nvSpPr>
            <p:spPr bwMode="auto">
              <a:xfrm>
                <a:off x="4470" y="2927"/>
                <a:ext cx="1156" cy="291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rgbClr val="660066"/>
                    </a:solidFill>
                    <a:latin typeface="Angsana New" pitchFamily="18" charset="-34"/>
                  </a:rPr>
                  <a:t>Cohort </a:t>
                </a:r>
              </a:p>
            </p:txBody>
          </p:sp>
          <p:sp>
            <p:nvSpPr>
              <p:cNvPr id="45069" name="Text Box 13"/>
              <p:cNvSpPr txBox="1">
                <a:spLocks noChangeArrowheads="1"/>
              </p:cNvSpPr>
              <p:nvPr/>
            </p:nvSpPr>
            <p:spPr bwMode="auto">
              <a:xfrm>
                <a:off x="4516" y="3649"/>
                <a:ext cx="887" cy="291"/>
              </a:xfrm>
              <a:prstGeom prst="rect">
                <a:avLst/>
              </a:prstGeom>
              <a:solidFill>
                <a:srgbClr val="66FFFF"/>
              </a:solidFill>
              <a:ln w="12700">
                <a:solidFill>
                  <a:srgbClr val="00FFFF"/>
                </a:solidFill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ctr"/>
                <a:r>
                  <a:rPr lang="en-US" sz="2400" b="1">
                    <a:solidFill>
                      <a:srgbClr val="660066"/>
                    </a:solidFill>
                    <a:latin typeface="Angsana New" pitchFamily="18" charset="-34"/>
                  </a:rPr>
                  <a:t>Case-control</a:t>
                </a:r>
              </a:p>
            </p:txBody>
          </p:sp>
          <p:grpSp>
            <p:nvGrpSpPr>
              <p:cNvPr id="7" name="Group 37"/>
              <p:cNvGrpSpPr>
                <a:grpSpLocks/>
              </p:cNvGrpSpPr>
              <p:nvPr/>
            </p:nvGrpSpPr>
            <p:grpSpPr bwMode="auto">
              <a:xfrm>
                <a:off x="3978" y="2084"/>
                <a:ext cx="538" cy="1710"/>
                <a:chOff x="3978" y="2084"/>
                <a:chExt cx="538" cy="1710"/>
              </a:xfrm>
            </p:grpSpPr>
            <p:grpSp>
              <p:nvGrpSpPr>
                <p:cNvPr id="8" name="Group 35"/>
                <p:cNvGrpSpPr>
                  <a:grpSpLocks/>
                </p:cNvGrpSpPr>
                <p:nvPr/>
              </p:nvGrpSpPr>
              <p:grpSpPr bwMode="auto">
                <a:xfrm>
                  <a:off x="4470" y="2084"/>
                  <a:ext cx="46" cy="1710"/>
                  <a:chOff x="4470" y="2084"/>
                  <a:chExt cx="46" cy="1710"/>
                </a:xfrm>
              </p:grpSpPr>
              <p:cxnSp>
                <p:nvCxnSpPr>
                  <p:cNvPr id="45089" name="AutoShape 33"/>
                  <p:cNvCxnSpPr>
                    <a:cxnSpLocks noChangeShapeType="1"/>
                    <a:stCxn id="45069" idx="1"/>
                    <a:endCxn id="45068" idx="1"/>
                  </p:cNvCxnSpPr>
                  <p:nvPr/>
                </p:nvCxnSpPr>
                <p:spPr bwMode="auto">
                  <a:xfrm rot="10800000">
                    <a:off x="4470" y="3072"/>
                    <a:ext cx="46" cy="722"/>
                  </a:xfrm>
                  <a:prstGeom prst="bentConnector3">
                    <a:avLst>
                      <a:gd name="adj1" fmla="val 444833"/>
                    </a:avLst>
                  </a:prstGeom>
                  <a:noFill/>
                  <a:ln w="57150">
                    <a:solidFill>
                      <a:srgbClr val="FF0000"/>
                    </a:solidFill>
                    <a:miter lim="800000"/>
                    <a:headEnd type="triangle" w="med" len="med"/>
                    <a:tailEnd type="triangle" w="med" len="med"/>
                  </a:ln>
                  <a:effectLst/>
                </p:spPr>
              </p:cxnSp>
              <p:cxnSp>
                <p:nvCxnSpPr>
                  <p:cNvPr id="45090" name="AutoShape 34"/>
                  <p:cNvCxnSpPr>
                    <a:cxnSpLocks noChangeShapeType="1"/>
                    <a:stCxn id="45067" idx="1"/>
                    <a:endCxn id="45068" idx="1"/>
                  </p:cNvCxnSpPr>
                  <p:nvPr/>
                </p:nvCxnSpPr>
                <p:spPr bwMode="auto">
                  <a:xfrm rot="10800000" flipV="1">
                    <a:off x="4470" y="2084"/>
                    <a:ext cx="8" cy="988"/>
                  </a:xfrm>
                  <a:prstGeom prst="bentConnector3">
                    <a:avLst>
                      <a:gd name="adj1" fmla="val 2067806"/>
                    </a:avLst>
                  </a:prstGeom>
                  <a:noFill/>
                  <a:ln w="57150">
                    <a:solidFill>
                      <a:srgbClr val="FF0000"/>
                    </a:solidFill>
                    <a:miter lim="800000"/>
                    <a:headEnd type="triangle" w="med" len="med"/>
                    <a:tailEnd type="triangle" w="med" len="med"/>
                  </a:ln>
                  <a:effectLst/>
                </p:spPr>
              </p:cxnSp>
            </p:grpSp>
            <p:sp>
              <p:nvSpPr>
                <p:cNvPr id="45092" name="Line 36"/>
                <p:cNvSpPr>
                  <a:spLocks noChangeShapeType="1"/>
                </p:cNvSpPr>
                <p:nvPr/>
              </p:nvSpPr>
              <p:spPr bwMode="auto">
                <a:xfrm>
                  <a:off x="3978" y="3408"/>
                  <a:ext cx="328" cy="0"/>
                </a:xfrm>
                <a:prstGeom prst="line">
                  <a:avLst/>
                </a:prstGeom>
                <a:noFill/>
                <a:ln w="57150">
                  <a:solidFill>
                    <a:srgbClr val="FF0000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th-TH"/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4EC2E-E05D-4238-B6EE-12885559B1CE}" type="slidenum">
              <a:rPr lang="en-US"/>
              <a:pPr/>
              <a:t>3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7624" y="609600"/>
            <a:ext cx="7499176" cy="1143000"/>
          </a:xfrm>
        </p:spPr>
        <p:txBody>
          <a:bodyPr/>
          <a:lstStyle/>
          <a:p>
            <a:r>
              <a:rPr lang="th-TH" dirty="0"/>
              <a:t>วัตถุประสงค์ของการศึกษาทางระบาดวิทยา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981200"/>
            <a:ext cx="7342584" cy="4419600"/>
          </a:xfrm>
        </p:spPr>
        <p:txBody>
          <a:bodyPr/>
          <a:lstStyle/>
          <a:p>
            <a:r>
              <a:rPr lang="th-TH" dirty="0"/>
              <a:t>บรรยายลักษณะ</a:t>
            </a:r>
            <a:r>
              <a:rPr lang="en-US" dirty="0"/>
              <a:t> </a:t>
            </a:r>
            <a:r>
              <a:rPr lang="th-TH" dirty="0"/>
              <a:t>ความถี่</a:t>
            </a:r>
            <a:r>
              <a:rPr lang="en-US" dirty="0"/>
              <a:t> </a:t>
            </a:r>
            <a:r>
              <a:rPr lang="th-TH" dirty="0"/>
              <a:t>การกระจายและแนวโน้มของการเกิดโรคหรือภาวะต่างๆของสุขภาพในประชากร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อธิบายการเกิดและการกระจายของโรค</a:t>
            </a:r>
            <a:r>
              <a:rPr lang="en-US" dirty="0"/>
              <a:t> </a:t>
            </a:r>
            <a:r>
              <a:rPr lang="th-TH" dirty="0"/>
              <a:t>รวมทั้งตัวบ่งชี้ทางสุขภาพในประชากร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ทำนายขนาดและจำนวนของการเกิดและการกระจายของโรคในประชากร</a:t>
            </a:r>
            <a:r>
              <a:rPr lang="en-US" dirty="0"/>
              <a:t> </a:t>
            </a:r>
            <a:r>
              <a:rPr lang="th-TH" dirty="0"/>
              <a:t>ขณะปัจจุบันหรืออนาคต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ควบคุมป้องกันโรค</a:t>
            </a:r>
            <a:r>
              <a:rPr lang="en-US" dirty="0"/>
              <a:t> </a:t>
            </a:r>
            <a:r>
              <a:rPr lang="th-TH" dirty="0"/>
              <a:t>และส่งเสริมสุขภาพ</a:t>
            </a:r>
            <a:r>
              <a:rPr lang="en-US" dirty="0"/>
              <a:t> 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1" name="AutoShape 7"/>
          <p:cNvSpPr>
            <a:spLocks noChangeArrowheads="1"/>
          </p:cNvSpPr>
          <p:nvPr/>
        </p:nvSpPr>
        <p:spPr bwMode="auto">
          <a:xfrm>
            <a:off x="2699792" y="548680"/>
            <a:ext cx="4971256" cy="1260376"/>
          </a:xfrm>
          <a:prstGeom prst="irregularSeal2">
            <a:avLst/>
          </a:prstGeom>
          <a:solidFill>
            <a:schemeClr val="accent2">
              <a:lumMod val="40000"/>
              <a:lumOff val="60000"/>
            </a:schemeClr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07BE7-AAE4-4928-A5D6-6A2AF76A9E95}" type="slidenum">
              <a:rPr lang="en-US"/>
              <a:pPr/>
              <a:t>4</a:t>
            </a:fld>
            <a:endParaRPr 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779912" y="764704"/>
            <a:ext cx="2808312" cy="936104"/>
          </a:xfrm>
        </p:spPr>
        <p:txBody>
          <a:bodyPr>
            <a:normAutofit/>
          </a:bodyPr>
          <a:lstStyle/>
          <a:p>
            <a:r>
              <a:rPr lang="en-US" sz="36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??</a:t>
            </a:r>
            <a:r>
              <a:rPr lang="en-US" sz="3600" dirty="0"/>
              <a:t> </a:t>
            </a:r>
            <a:r>
              <a:rPr lang="th-TH" sz="4400" dirty="0"/>
              <a:t>คำถาม</a:t>
            </a:r>
            <a:r>
              <a:rPr lang="en-US" sz="3600" dirty="0"/>
              <a:t> </a:t>
            </a:r>
            <a:r>
              <a:rPr lang="en-US" sz="3600" dirty="0">
                <a:solidFill>
                  <a:srgbClr val="FF0000"/>
                </a:solidFill>
              </a:rPr>
              <a:t>??</a:t>
            </a:r>
            <a:endParaRPr lang="th-TH" sz="3600" dirty="0">
              <a:solidFill>
                <a:srgbClr val="FF00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7704" y="2132856"/>
            <a:ext cx="5872696" cy="4331568"/>
          </a:xfrm>
        </p:spPr>
        <p:txBody>
          <a:bodyPr/>
          <a:lstStyle/>
          <a:p>
            <a:r>
              <a:rPr lang="th-TH" dirty="0"/>
              <a:t>เกิดกับใคร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เกิดที่ไหน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เกิดเมื่อไร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เกิดอย่างไร</a:t>
            </a:r>
            <a:r>
              <a:rPr lang="en-US" dirty="0"/>
              <a:t> </a:t>
            </a:r>
            <a:endParaRPr lang="th-TH" dirty="0"/>
          </a:p>
          <a:p>
            <a:r>
              <a:rPr lang="th-TH" dirty="0"/>
              <a:t>ทำไมจึงเกิด</a:t>
            </a:r>
          </a:p>
        </p:txBody>
      </p:sp>
      <p:graphicFrame>
        <p:nvGraphicFramePr>
          <p:cNvPr id="6150" name="Object 6"/>
          <p:cNvGraphicFramePr>
            <a:graphicFrameLocks noChangeAspect="1"/>
          </p:cNvGraphicFramePr>
          <p:nvPr/>
        </p:nvGraphicFramePr>
        <p:xfrm>
          <a:off x="5368110" y="4653136"/>
          <a:ext cx="753289" cy="1668289"/>
        </p:xfrm>
        <a:graphic>
          <a:graphicData uri="http://schemas.openxmlformats.org/presentationml/2006/ole">
            <p:oleObj spid="_x0000_s8199" name="Image" r:id="rId3" imgW="1346982" imgH="2986234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44E74-DABD-4971-ACE1-1E6FFB7174DB}" type="slidenum">
              <a:rPr lang="en-US"/>
              <a:pPr/>
              <a:t>5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 sz="4800"/>
              <a:t>นิยามศัพท์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981200"/>
            <a:ext cx="7571184" cy="43434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Exposure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คือ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เหตุปัจจัยใดๆก็ตามที่ประชากรมีอยู่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ได้รับ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หรือสัมผัส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ซึ่งอาจก่อให้เกิดผลทั้งในแง่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ดี (ปัจจัยป้องกัน</a:t>
            </a:r>
            <a:r>
              <a:rPr lang="th-TH" dirty="0" smtClean="0">
                <a:latin typeface="Times New Roman" pitchFamily="18" charset="0"/>
                <a:cs typeface="CordiaUPC" pitchFamily="34" charset="-34"/>
              </a:rPr>
              <a:t>)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หรือแง่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ร้าย</a:t>
            </a:r>
            <a:r>
              <a:rPr lang="en-US" sz="3200" dirty="0" smtClean="0">
                <a:latin typeface="Times New Roman" pitchFamily="18" charset="0"/>
                <a:cs typeface="CordiaUPC" pitchFamily="34" charset="-34"/>
              </a:rPr>
              <a:t> 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(ปัจจัยเสี่ยง</a:t>
            </a:r>
            <a:r>
              <a:rPr lang="th-TH" dirty="0" smtClean="0">
                <a:latin typeface="Times New Roman" pitchFamily="18" charset="0"/>
                <a:cs typeface="CordiaUPC" pitchFamily="34" charset="-34"/>
              </a:rPr>
              <a:t>)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 </a:t>
            </a:r>
            <a:endParaRPr lang="th-TH" sz="3200" dirty="0">
              <a:latin typeface="Times New Roman" pitchFamily="18" charset="0"/>
              <a:cs typeface="CordiaUPC" pitchFamily="34" charset="-34"/>
            </a:endParaRPr>
          </a:p>
          <a:p>
            <a:pPr>
              <a:lnSpc>
                <a:spcPct val="120000"/>
              </a:lnSpc>
            </a:pPr>
            <a:r>
              <a:rPr lang="en-US" sz="32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Outcome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 smtClean="0">
                <a:latin typeface="Times New Roman" pitchFamily="18" charset="0"/>
                <a:cs typeface="CordiaUPC" pitchFamily="34" charset="-34"/>
              </a:rPr>
              <a:t>คือ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ภาวะที่คาดว่าจะเป็นผลที่เกิดจาก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exposure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ซึ่งอาจเป็นได้ทั้งผลดี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หรือผลร้าย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h-TH" sz="3200" dirty="0">
                <a:latin typeface="Times New Roman" pitchFamily="18" charset="0"/>
                <a:cs typeface="CordiaUPC" pitchFamily="34" charset="-34"/>
              </a:rPr>
              <a:t>ก็ได้</a:t>
            </a:r>
            <a:endParaRPr lang="th-TH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CFD5C6-FBFC-4573-824B-AC433E20ED5D}" type="slidenum">
              <a:rPr lang="en-US"/>
              <a:pPr/>
              <a:t>6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/>
              <a:t>การแบ่งชนิดของการศึกษา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1981200"/>
            <a:ext cx="7467600" cy="4114800"/>
          </a:xfrm>
        </p:spPr>
        <p:txBody>
          <a:bodyPr/>
          <a:lstStyle/>
          <a:p>
            <a:r>
              <a:rPr lang="th-TH"/>
              <a:t>การแบ่งชนิดของการศึกษาตามลำดับเวลา</a:t>
            </a:r>
            <a:r>
              <a:rPr lang="en-US"/>
              <a:t> </a:t>
            </a:r>
            <a:endParaRPr lang="th-TH"/>
          </a:p>
          <a:p>
            <a:pPr>
              <a:buFontTx/>
              <a:buNone/>
            </a:pPr>
            <a:r>
              <a:rPr lang="th-TH"/>
              <a:t>	</a:t>
            </a:r>
            <a:r>
              <a:rPr lang="en-US">
                <a:cs typeface="Times New Roman" pitchFamily="18" charset="0"/>
              </a:rPr>
              <a:t>(time sequence)</a:t>
            </a:r>
            <a:r>
              <a:rPr lang="en-US"/>
              <a:t> </a:t>
            </a:r>
            <a:endParaRPr lang="th-TH"/>
          </a:p>
          <a:p>
            <a:r>
              <a:rPr lang="th-TH"/>
              <a:t>การแบ่งชนิดของการศึกษาตามลักษณะการศึกษา</a:t>
            </a:r>
            <a:r>
              <a:rPr lang="en-US"/>
              <a:t> </a:t>
            </a:r>
            <a:endParaRPr lang="th-TH"/>
          </a:p>
          <a:p>
            <a:pPr>
              <a:buFontTx/>
              <a:buNone/>
            </a:pPr>
            <a:r>
              <a:rPr lang="th-TH"/>
              <a:t>	</a:t>
            </a:r>
            <a:r>
              <a:rPr lang="en-US">
                <a:cs typeface="Times New Roman" pitchFamily="18" charset="0"/>
              </a:rPr>
              <a:t>(nature of study)</a:t>
            </a:r>
            <a:r>
              <a:rPr lang="en-US"/>
              <a:t> </a:t>
            </a:r>
            <a:endParaRPr lang="th-TH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3DFBDE-BF5D-469C-AE9E-4443FF46D8E9}" type="slidenum">
              <a:rPr lang="en-US"/>
              <a:pPr/>
              <a:t>7</a:t>
            </a:fld>
            <a:endParaRPr 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>
                <a:latin typeface="Angsana New" pitchFamily="18" charset="-34"/>
                <a:cs typeface="Angsana New" pitchFamily="18" charset="-34"/>
              </a:rPr>
              <a:t>การแบ่งชนิดของการศึกษาตามลำดับเวลา</a:t>
            </a:r>
            <a:r>
              <a:rPr lang="en-US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/>
              <a:t> </a:t>
            </a:r>
            <a:endParaRPr lang="th-TH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15616" y="1981200"/>
            <a:ext cx="7776864" cy="41148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th-TH" dirty="0"/>
              <a:t>การศึกษาที่จุดเวลาใดเวลาหนึ่ง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(cross-sectional study)</a:t>
            </a:r>
            <a:r>
              <a:rPr lang="en-US" dirty="0"/>
              <a:t> </a:t>
            </a:r>
            <a:endParaRPr lang="th-TH" dirty="0"/>
          </a:p>
          <a:p>
            <a:pPr>
              <a:lnSpc>
                <a:spcPct val="120000"/>
              </a:lnSpc>
            </a:pPr>
            <a:r>
              <a:rPr lang="th-TH" dirty="0"/>
              <a:t>การศึกษาย้อนหลัง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(retrospective study)</a:t>
            </a:r>
            <a:r>
              <a:rPr lang="en-US" dirty="0"/>
              <a:t> </a:t>
            </a:r>
            <a:endParaRPr lang="th-TH" dirty="0"/>
          </a:p>
          <a:p>
            <a:pPr>
              <a:lnSpc>
                <a:spcPct val="120000"/>
              </a:lnSpc>
            </a:pPr>
            <a:r>
              <a:rPr lang="th-TH" dirty="0"/>
              <a:t>การศึกษาไปข้างหน้า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(prospective study)</a:t>
            </a:r>
            <a:r>
              <a:rPr lang="en-US" dirty="0"/>
              <a:t> </a:t>
            </a:r>
            <a:endParaRPr lang="th-TH" dirty="0"/>
          </a:p>
          <a:p>
            <a:pPr>
              <a:lnSpc>
                <a:spcPct val="120000"/>
              </a:lnSpc>
            </a:pPr>
            <a:r>
              <a:rPr lang="th-TH" dirty="0"/>
              <a:t>การศึกษาย้อนหลังและไปข้างหน้า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(retrospective-prospective study)</a:t>
            </a:r>
            <a:r>
              <a:rPr lang="en-US" dirty="0"/>
              <a:t> 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67A453-826F-49B8-94CD-4F7B12B361CD}" type="slidenum">
              <a:rPr lang="en-US"/>
              <a:pPr/>
              <a:t>8</a:t>
            </a:fld>
            <a:endParaRPr lang="en-US"/>
          </a:p>
        </p:txBody>
      </p:sp>
      <p:grpSp>
        <p:nvGrpSpPr>
          <p:cNvPr id="2" name="Group 31"/>
          <p:cNvGrpSpPr>
            <a:grpSpLocks/>
          </p:cNvGrpSpPr>
          <p:nvPr/>
        </p:nvGrpSpPr>
        <p:grpSpPr bwMode="auto">
          <a:xfrm>
            <a:off x="1187624" y="4627741"/>
            <a:ext cx="7704856" cy="303500"/>
            <a:chOff x="96" y="1907"/>
            <a:chExt cx="5568" cy="205"/>
          </a:xfrm>
        </p:grpSpPr>
        <p:grpSp>
          <p:nvGrpSpPr>
            <p:cNvPr id="3" name="Group 28"/>
            <p:cNvGrpSpPr>
              <a:grpSpLocks/>
            </p:cNvGrpSpPr>
            <p:nvPr/>
          </p:nvGrpSpPr>
          <p:grpSpPr bwMode="auto">
            <a:xfrm>
              <a:off x="96" y="1907"/>
              <a:ext cx="5568" cy="192"/>
              <a:chOff x="96" y="1907"/>
              <a:chExt cx="5568" cy="192"/>
            </a:xfrm>
          </p:grpSpPr>
          <p:sp>
            <p:nvSpPr>
              <p:cNvPr id="10266" name="Line 26"/>
              <p:cNvSpPr>
                <a:spLocks noChangeShapeType="1"/>
              </p:cNvSpPr>
              <p:nvPr/>
            </p:nvSpPr>
            <p:spPr bwMode="auto">
              <a:xfrm>
                <a:off x="96" y="2016"/>
                <a:ext cx="5568" cy="0"/>
              </a:xfrm>
              <a:prstGeom prst="line">
                <a:avLst/>
              </a:prstGeom>
              <a:noFill/>
              <a:ln w="57150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th-TH" sz="2000"/>
              </a:p>
            </p:txBody>
          </p:sp>
          <p:sp>
            <p:nvSpPr>
              <p:cNvPr id="10267" name="Rectangle 27"/>
              <p:cNvSpPr>
                <a:spLocks noChangeArrowheads="1"/>
              </p:cNvSpPr>
              <p:nvPr/>
            </p:nvSpPr>
            <p:spPr bwMode="auto">
              <a:xfrm>
                <a:off x="2606" y="1907"/>
                <a:ext cx="624" cy="192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th-TH" sz="2000"/>
              </a:p>
            </p:txBody>
          </p:sp>
        </p:grpSp>
        <p:sp>
          <p:nvSpPr>
            <p:cNvPr id="10269" name="Line 29"/>
            <p:cNvSpPr>
              <a:spLocks noChangeShapeType="1"/>
            </p:cNvSpPr>
            <p:nvPr/>
          </p:nvSpPr>
          <p:spPr bwMode="auto">
            <a:xfrm>
              <a:off x="96" y="1920"/>
              <a:ext cx="0" cy="192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000"/>
            </a:p>
          </p:txBody>
        </p:sp>
        <p:sp>
          <p:nvSpPr>
            <p:cNvPr id="10270" name="Line 30"/>
            <p:cNvSpPr>
              <a:spLocks noChangeShapeType="1"/>
            </p:cNvSpPr>
            <p:nvPr/>
          </p:nvSpPr>
          <p:spPr bwMode="auto">
            <a:xfrm>
              <a:off x="5655" y="1920"/>
              <a:ext cx="0" cy="192"/>
            </a:xfrm>
            <a:prstGeom prst="line">
              <a:avLst/>
            </a:prstGeom>
            <a:noFill/>
            <a:ln w="571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th-TH" sz="2000"/>
            </a:p>
          </p:txBody>
        </p:sp>
      </p:grpSp>
      <p:grpSp>
        <p:nvGrpSpPr>
          <p:cNvPr id="4" name="Group 60"/>
          <p:cNvGrpSpPr>
            <a:grpSpLocks/>
          </p:cNvGrpSpPr>
          <p:nvPr/>
        </p:nvGrpSpPr>
        <p:grpSpPr bwMode="auto">
          <a:xfrm>
            <a:off x="1234672" y="4904595"/>
            <a:ext cx="3406853" cy="886812"/>
            <a:chOff x="130" y="2675"/>
            <a:chExt cx="2462" cy="599"/>
          </a:xfrm>
        </p:grpSpPr>
        <p:sp>
          <p:nvSpPr>
            <p:cNvPr id="10294" name="Freeform 54"/>
            <p:cNvSpPr>
              <a:spLocks/>
            </p:cNvSpPr>
            <p:nvPr/>
          </p:nvSpPr>
          <p:spPr bwMode="auto">
            <a:xfrm>
              <a:off x="130" y="2675"/>
              <a:ext cx="2462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44"/>
                </a:cxn>
                <a:cxn ang="0">
                  <a:pos x="1728" y="144"/>
                </a:cxn>
                <a:cxn ang="0">
                  <a:pos x="1872" y="288"/>
                </a:cxn>
                <a:cxn ang="0">
                  <a:pos x="2016" y="144"/>
                </a:cxn>
                <a:cxn ang="0">
                  <a:pos x="3888" y="144"/>
                </a:cxn>
                <a:cxn ang="0">
                  <a:pos x="4032" y="0"/>
                </a:cxn>
              </a:cxnLst>
              <a:rect l="0" t="0" r="r" b="b"/>
              <a:pathLst>
                <a:path w="4032" h="288">
                  <a:moveTo>
                    <a:pt x="0" y="0"/>
                  </a:moveTo>
                  <a:lnTo>
                    <a:pt x="144" y="144"/>
                  </a:lnTo>
                  <a:lnTo>
                    <a:pt x="1728" y="144"/>
                  </a:lnTo>
                  <a:lnTo>
                    <a:pt x="1872" y="288"/>
                  </a:lnTo>
                  <a:lnTo>
                    <a:pt x="2016" y="144"/>
                  </a:lnTo>
                  <a:lnTo>
                    <a:pt x="3888" y="144"/>
                  </a:lnTo>
                  <a:lnTo>
                    <a:pt x="4032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h-TH" sz="2000"/>
            </a:p>
          </p:txBody>
        </p:sp>
        <p:sp>
          <p:nvSpPr>
            <p:cNvPr id="10299" name="Text Box 59"/>
            <p:cNvSpPr txBox="1">
              <a:spLocks noChangeArrowheads="1"/>
            </p:cNvSpPr>
            <p:nvPr/>
          </p:nvSpPr>
          <p:spPr bwMode="auto">
            <a:xfrm>
              <a:off x="882" y="2921"/>
              <a:ext cx="768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b="1" dirty="0">
                  <a:solidFill>
                    <a:srgbClr val="002060"/>
                  </a:solidFill>
                  <a:latin typeface="Angsana New" pitchFamily="18" charset="-34"/>
                </a:rPr>
                <a:t>อดีต</a:t>
              </a:r>
            </a:p>
          </p:txBody>
        </p:sp>
      </p:grpSp>
      <p:sp>
        <p:nvSpPr>
          <p:cNvPr id="10298" name="Text Box 58"/>
          <p:cNvSpPr txBox="1">
            <a:spLocks noChangeArrowheads="1"/>
          </p:cNvSpPr>
          <p:nvPr/>
        </p:nvSpPr>
        <p:spPr bwMode="auto">
          <a:xfrm>
            <a:off x="4533591" y="4894229"/>
            <a:ext cx="106273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h-TH" b="1" dirty="0">
                <a:solidFill>
                  <a:srgbClr val="002060"/>
                </a:solidFill>
                <a:latin typeface="Angsana New" pitchFamily="18" charset="-34"/>
              </a:rPr>
              <a:t>ปัจจุบัน</a:t>
            </a:r>
          </a:p>
        </p:txBody>
      </p:sp>
      <p:grpSp>
        <p:nvGrpSpPr>
          <p:cNvPr id="5" name="Group 63"/>
          <p:cNvGrpSpPr>
            <a:grpSpLocks/>
          </p:cNvGrpSpPr>
          <p:nvPr/>
        </p:nvGrpSpPr>
        <p:grpSpPr bwMode="auto">
          <a:xfrm>
            <a:off x="5485627" y="4911997"/>
            <a:ext cx="3406853" cy="889773"/>
            <a:chOff x="3202" y="2680"/>
            <a:chExt cx="2462" cy="601"/>
          </a:xfrm>
        </p:grpSpPr>
        <p:sp>
          <p:nvSpPr>
            <p:cNvPr id="10297" name="Freeform 57"/>
            <p:cNvSpPr>
              <a:spLocks/>
            </p:cNvSpPr>
            <p:nvPr/>
          </p:nvSpPr>
          <p:spPr bwMode="auto">
            <a:xfrm>
              <a:off x="3202" y="2680"/>
              <a:ext cx="2462" cy="21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44" y="144"/>
                </a:cxn>
                <a:cxn ang="0">
                  <a:pos x="1728" y="144"/>
                </a:cxn>
                <a:cxn ang="0">
                  <a:pos x="1872" y="288"/>
                </a:cxn>
                <a:cxn ang="0">
                  <a:pos x="2016" y="144"/>
                </a:cxn>
                <a:cxn ang="0">
                  <a:pos x="3888" y="144"/>
                </a:cxn>
                <a:cxn ang="0">
                  <a:pos x="4032" y="0"/>
                </a:cxn>
              </a:cxnLst>
              <a:rect l="0" t="0" r="r" b="b"/>
              <a:pathLst>
                <a:path w="4032" h="288">
                  <a:moveTo>
                    <a:pt x="0" y="0"/>
                  </a:moveTo>
                  <a:lnTo>
                    <a:pt x="144" y="144"/>
                  </a:lnTo>
                  <a:lnTo>
                    <a:pt x="1728" y="144"/>
                  </a:lnTo>
                  <a:lnTo>
                    <a:pt x="1872" y="288"/>
                  </a:lnTo>
                  <a:lnTo>
                    <a:pt x="2016" y="144"/>
                  </a:lnTo>
                  <a:lnTo>
                    <a:pt x="3888" y="144"/>
                  </a:lnTo>
                  <a:lnTo>
                    <a:pt x="4032" y="0"/>
                  </a:lnTo>
                </a:path>
              </a:pathLst>
            </a:custGeom>
            <a:noFill/>
            <a:ln w="38100" cmpd="sng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endParaRPr lang="th-TH" sz="2000"/>
            </a:p>
          </p:txBody>
        </p:sp>
        <p:sp>
          <p:nvSpPr>
            <p:cNvPr id="10301" name="Text Box 61"/>
            <p:cNvSpPr txBox="1">
              <a:spLocks noChangeArrowheads="1"/>
            </p:cNvSpPr>
            <p:nvPr/>
          </p:nvSpPr>
          <p:spPr bwMode="auto">
            <a:xfrm>
              <a:off x="3975" y="2928"/>
              <a:ext cx="768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th-TH" b="1" dirty="0">
                  <a:solidFill>
                    <a:srgbClr val="002060"/>
                  </a:solidFill>
                  <a:latin typeface="Angsana New" pitchFamily="18" charset="-34"/>
                </a:rPr>
                <a:t>อนาคต</a:t>
              </a:r>
            </a:p>
          </p:txBody>
        </p:sp>
      </p:grpSp>
      <p:sp>
        <p:nvSpPr>
          <p:cNvPr id="10305" name="AutoShape 65"/>
          <p:cNvSpPr>
            <a:spLocks noChangeArrowheads="1"/>
          </p:cNvSpPr>
          <p:nvPr/>
        </p:nvSpPr>
        <p:spPr bwMode="auto">
          <a:xfrm>
            <a:off x="3277483" y="1797050"/>
            <a:ext cx="3653203" cy="695846"/>
          </a:xfrm>
          <a:prstGeom prst="roundRect">
            <a:avLst>
              <a:gd name="adj" fmla="val 16667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b="1"/>
              <a:t>การศึกษาที่จุดเวลาใดเวลาหนึ่ง</a:t>
            </a:r>
          </a:p>
        </p:txBody>
      </p:sp>
      <p:sp>
        <p:nvSpPr>
          <p:cNvPr id="10308" name="Line 68"/>
          <p:cNvSpPr>
            <a:spLocks noChangeShapeType="1"/>
          </p:cNvSpPr>
          <p:nvPr/>
        </p:nvSpPr>
        <p:spPr bwMode="auto">
          <a:xfrm>
            <a:off x="5088485" y="2617240"/>
            <a:ext cx="0" cy="1989774"/>
          </a:xfrm>
          <a:prstGeom prst="line">
            <a:avLst/>
          </a:prstGeom>
          <a:noFill/>
          <a:ln w="38100">
            <a:solidFill>
              <a:schemeClr val="accent5"/>
            </a:solidFill>
            <a:round/>
            <a:headEnd type="oval" w="med" len="med"/>
            <a:tailEnd type="stealth" w="lg" len="lg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10306" name="AutoShape 66"/>
          <p:cNvSpPr>
            <a:spLocks noChangeArrowheads="1"/>
          </p:cNvSpPr>
          <p:nvPr/>
        </p:nvSpPr>
        <p:spPr bwMode="auto">
          <a:xfrm>
            <a:off x="1918257" y="3289381"/>
            <a:ext cx="2125478" cy="71063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b="1" dirty="0">
                <a:solidFill>
                  <a:srgbClr val="0000CC"/>
                </a:solidFill>
              </a:rPr>
              <a:t>การศึกษาย้อนหลัง</a:t>
            </a:r>
          </a:p>
        </p:txBody>
      </p:sp>
      <p:sp>
        <p:nvSpPr>
          <p:cNvPr id="10309" name="Line 69"/>
          <p:cNvSpPr>
            <a:spLocks noChangeShapeType="1"/>
          </p:cNvSpPr>
          <p:nvPr/>
        </p:nvSpPr>
        <p:spPr bwMode="auto">
          <a:xfrm flipH="1">
            <a:off x="1254045" y="4142141"/>
            <a:ext cx="3387480" cy="0"/>
          </a:xfrm>
          <a:prstGeom prst="line">
            <a:avLst/>
          </a:prstGeom>
          <a:noFill/>
          <a:ln w="38100">
            <a:solidFill>
              <a:schemeClr val="accent5"/>
            </a:solidFill>
            <a:round/>
            <a:headEnd type="oval" w="med" len="med"/>
            <a:tailEnd type="stealth" w="lg" len="lg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10307" name="AutoShape 67"/>
          <p:cNvSpPr>
            <a:spLocks noChangeArrowheads="1"/>
          </p:cNvSpPr>
          <p:nvPr/>
        </p:nvSpPr>
        <p:spPr bwMode="auto">
          <a:xfrm>
            <a:off x="6018380" y="3289381"/>
            <a:ext cx="2324741" cy="71063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th-TH" b="1">
                <a:solidFill>
                  <a:srgbClr val="0000CC"/>
                </a:solidFill>
              </a:rPr>
              <a:t>การศึกษาไปข้างหน้า</a:t>
            </a:r>
          </a:p>
        </p:txBody>
      </p:sp>
      <p:sp>
        <p:nvSpPr>
          <p:cNvPr id="10311" name="Line 71"/>
          <p:cNvSpPr>
            <a:spLocks noChangeShapeType="1"/>
          </p:cNvSpPr>
          <p:nvPr/>
        </p:nvSpPr>
        <p:spPr bwMode="auto">
          <a:xfrm flipH="1">
            <a:off x="5505000" y="4142141"/>
            <a:ext cx="3387480" cy="0"/>
          </a:xfrm>
          <a:prstGeom prst="line">
            <a:avLst/>
          </a:prstGeom>
          <a:noFill/>
          <a:ln w="38100">
            <a:solidFill>
              <a:schemeClr val="accent5"/>
            </a:solidFill>
            <a:round/>
            <a:headEnd type="stealth" w="lg" len="lg"/>
            <a:tailEnd type="oval" w="med" len="med"/>
          </a:ln>
          <a:effectLst/>
        </p:spPr>
        <p:txBody>
          <a:bodyPr/>
          <a:lstStyle/>
          <a:p>
            <a:endParaRPr lang="th-TH" sz="2000"/>
          </a:p>
        </p:txBody>
      </p:sp>
      <p:sp>
        <p:nvSpPr>
          <p:cNvPr id="10315" name="Rectangle 75"/>
          <p:cNvSpPr>
            <a:spLocks noGrp="1" noChangeArrowheads="1"/>
          </p:cNvSpPr>
          <p:nvPr>
            <p:ph type="title"/>
          </p:nvPr>
        </p:nvSpPr>
        <p:spPr>
          <a:xfrm>
            <a:off x="1187624" y="381000"/>
            <a:ext cx="7270576" cy="1143000"/>
          </a:xfrm>
        </p:spPr>
        <p:txBody>
          <a:bodyPr/>
          <a:lstStyle/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การศึกษาตามลำดับเวลา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78FDE7-25CA-494B-9415-5CE29035913C}" type="slidenum">
              <a:rPr lang="en-US"/>
              <a:pPr/>
              <a:t>9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th-TH">
                <a:latin typeface="Angsana New" pitchFamily="18" charset="-34"/>
                <a:cs typeface="Angsana New" pitchFamily="18" charset="-34"/>
              </a:rPr>
              <a:t>การแบ่งชนิดของการศึกษาตามลักษณะการศึกษา</a:t>
            </a:r>
            <a:r>
              <a:rPr lang="en-US">
                <a:latin typeface="Angsana New" pitchFamily="18" charset="-34"/>
                <a:cs typeface="Angsana New" pitchFamily="18" charset="-34"/>
              </a:rPr>
              <a:t> </a:t>
            </a:r>
            <a:endParaRPr lang="th-TH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th-TH" dirty="0"/>
              <a:t>การศึกษาเชิงสังเกต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(observational study)</a:t>
            </a:r>
            <a:r>
              <a:rPr lang="en-US" dirty="0"/>
              <a:t> </a:t>
            </a:r>
            <a:endParaRPr lang="th-TH" dirty="0"/>
          </a:p>
          <a:p>
            <a:pPr lvl="1">
              <a:lnSpc>
                <a:spcPct val="140000"/>
              </a:lnSpc>
            </a:pPr>
            <a:r>
              <a:rPr lang="th-TH" dirty="0"/>
              <a:t>การศึกษาเชิงพรรณนา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(descriptive study)</a:t>
            </a:r>
            <a:r>
              <a:rPr lang="en-US" dirty="0"/>
              <a:t> </a:t>
            </a:r>
            <a:endParaRPr lang="th-TH" dirty="0"/>
          </a:p>
          <a:p>
            <a:pPr lvl="1">
              <a:lnSpc>
                <a:spcPct val="140000"/>
              </a:lnSpc>
            </a:pPr>
            <a:r>
              <a:rPr lang="th-TH" dirty="0"/>
              <a:t>การศึกษาเชิงวิเคราะห์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(analytic study)</a:t>
            </a:r>
            <a:r>
              <a:rPr lang="en-US" dirty="0"/>
              <a:t> </a:t>
            </a:r>
            <a:endParaRPr lang="th-TH" dirty="0"/>
          </a:p>
          <a:p>
            <a:pPr>
              <a:lnSpc>
                <a:spcPct val="140000"/>
              </a:lnSpc>
            </a:pPr>
            <a:r>
              <a:rPr lang="th-TH" dirty="0"/>
              <a:t>การศึกษาเชิงทดลอง</a:t>
            </a:r>
            <a:r>
              <a:rPr lang="en-US" dirty="0"/>
              <a:t> </a:t>
            </a:r>
            <a:r>
              <a:rPr lang="en-US" dirty="0">
                <a:cs typeface="Times New Roman" pitchFamily="18" charset="0"/>
              </a:rPr>
              <a:t>(experimental study)</a:t>
            </a:r>
            <a:r>
              <a:rPr lang="en-US" dirty="0"/>
              <a:t> </a:t>
            </a:r>
            <a:endParaRPr lang="th-TH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1075</TotalTime>
  <Words>1029</Words>
  <Application>Microsoft Office PowerPoint</Application>
  <PresentationFormat>นำเสนอทางหน้าจอ (4:3)</PresentationFormat>
  <Paragraphs>194</Paragraphs>
  <Slides>29</Slides>
  <Notes>0</Notes>
  <HiddenSlides>0</HiddenSlides>
  <MMClips>0</MMClips>
  <ScaleCrop>false</ScaleCrop>
  <HeadingPairs>
    <vt:vector size="6" baseType="variant">
      <vt:variant>
        <vt:lpstr>ชุดรูปแบบ</vt:lpstr>
      </vt:variant>
      <vt:variant>
        <vt:i4>1</vt:i4>
      </vt:variant>
      <vt:variant>
        <vt:lpstr>เซิร์ฟเวอร์ OLE ฝังตัว</vt:lpstr>
      </vt:variant>
      <vt:variant>
        <vt:i4>1</vt:i4>
      </vt:variant>
      <vt:variant>
        <vt:lpstr>ชื่อเรื่องภาพนิ่ง</vt:lpstr>
      </vt:variant>
      <vt:variant>
        <vt:i4>29</vt:i4>
      </vt:variant>
    </vt:vector>
  </HeadingPairs>
  <TitlesOfParts>
    <vt:vector size="31" baseType="lpstr">
      <vt:lpstr>Solstice</vt:lpstr>
      <vt:lpstr>Image</vt:lpstr>
      <vt:lpstr>รูปแบบการศึกษาทางระบาดวิทยา</vt:lpstr>
      <vt:lpstr>ระบาดวิทยา</vt:lpstr>
      <vt:lpstr>วัตถุประสงค์ของการศึกษาทางระบาดวิทยา</vt:lpstr>
      <vt:lpstr> ?? คำถาม ??</vt:lpstr>
      <vt:lpstr>นิยามศัพท์</vt:lpstr>
      <vt:lpstr>การแบ่งชนิดของการศึกษา</vt:lpstr>
      <vt:lpstr>การแบ่งชนิดของการศึกษาตามลำดับเวลา  </vt:lpstr>
      <vt:lpstr>การศึกษาตามลำดับเวลา</vt:lpstr>
      <vt:lpstr>การแบ่งชนิดของการศึกษาตามลักษณะการศึกษา </vt:lpstr>
      <vt:lpstr>การศึกษาเชิงสังเกต (observational study) </vt:lpstr>
      <vt:lpstr>การศึกษาเชิงสังเกต (observational study)</vt:lpstr>
      <vt:lpstr>การศึกษาระบาดวิทยาเชิงพรรณนา</vt:lpstr>
      <vt:lpstr>การศึกษาระบาดวิทยาเชิงพรรณนา</vt:lpstr>
      <vt:lpstr>การศึกษาระบาดวิทยาเชิงวิเคราะห์ </vt:lpstr>
      <vt:lpstr>การศึกษาระบาดวิทยาเชิงวิเคราะห์ (ต่อ)</vt:lpstr>
      <vt:lpstr>การศึกษาระบาดวิทยาเชิงวิเคราะห์ (ต่อ)</vt:lpstr>
      <vt:lpstr>Cohort study </vt:lpstr>
      <vt:lpstr>Cohort study (ต่อ) </vt:lpstr>
      <vt:lpstr>Cohort study</vt:lpstr>
      <vt:lpstr>Case-control study</vt:lpstr>
      <vt:lpstr>Case-control study</vt:lpstr>
      <vt:lpstr>Cross-sectional study</vt:lpstr>
      <vt:lpstr>Cross-sectional study (ต่อ) </vt:lpstr>
      <vt:lpstr>Cross-sectional study</vt:lpstr>
      <vt:lpstr>แนวทางการใช้การศึกษาเชิงสังเกต</vt:lpstr>
      <vt:lpstr>การศึกษาเชิงทดลอง (experimental study) </vt:lpstr>
      <vt:lpstr>การศึกษาเชิงทดลอง (experimental study)</vt:lpstr>
      <vt:lpstr>การศึกษาเชิงทดลอง</vt:lpstr>
      <vt:lpstr>ภาพนิ่ง 29</vt:lpstr>
    </vt:vector>
  </TitlesOfParts>
  <Company>Microsoft Corporation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Epidemiology literacy</dc:title>
  <dc:creator>Corporate Edition</dc:creator>
  <cp:lastModifiedBy>nattaporn</cp:lastModifiedBy>
  <cp:revision>81</cp:revision>
  <dcterms:created xsi:type="dcterms:W3CDTF">2014-10-28T11:14:39Z</dcterms:created>
  <dcterms:modified xsi:type="dcterms:W3CDTF">2015-08-22T11:35:16Z</dcterms:modified>
</cp:coreProperties>
</file>